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312" r:id="rId2"/>
    <p:sldId id="313" r:id="rId3"/>
    <p:sldId id="258" r:id="rId4"/>
    <p:sldId id="264" r:id="rId5"/>
    <p:sldId id="270" r:id="rId6"/>
    <p:sldId id="296" r:id="rId7"/>
    <p:sldId id="269" r:id="rId8"/>
    <p:sldId id="292" r:id="rId9"/>
    <p:sldId id="298" r:id="rId10"/>
    <p:sldId id="294" r:id="rId11"/>
    <p:sldId id="299" r:id="rId12"/>
    <p:sldId id="272" r:id="rId13"/>
    <p:sldId id="282" r:id="rId14"/>
    <p:sldId id="300" r:id="rId15"/>
    <p:sldId id="287" r:id="rId16"/>
    <p:sldId id="281" r:id="rId17"/>
    <p:sldId id="273" r:id="rId18"/>
    <p:sldId id="274" r:id="rId19"/>
    <p:sldId id="289" r:id="rId20"/>
    <p:sldId id="290" r:id="rId21"/>
    <p:sldId id="301" r:id="rId22"/>
    <p:sldId id="302" r:id="rId23"/>
    <p:sldId id="276" r:id="rId24"/>
    <p:sldId id="306" r:id="rId25"/>
    <p:sldId id="314" r:id="rId26"/>
    <p:sldId id="293" r:id="rId27"/>
    <p:sldId id="315" r:id="rId28"/>
    <p:sldId id="316" r:id="rId29"/>
    <p:sldId id="304" r:id="rId30"/>
    <p:sldId id="309" r:id="rId31"/>
    <p:sldId id="317" r:id="rId32"/>
    <p:sldId id="318" r:id="rId33"/>
    <p:sldId id="319" r:id="rId34"/>
    <p:sldId id="320" r:id="rId35"/>
    <p:sldId id="310" r:id="rId36"/>
    <p:sldId id="311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0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82353" autoAdjust="0"/>
  </p:normalViewPr>
  <p:slideViewPr>
    <p:cSldViewPr snapToGrid="0">
      <p:cViewPr varScale="1">
        <p:scale>
          <a:sx n="116" d="100"/>
          <a:sy n="116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246E85-B701-2EB9-981A-C0CAAF2E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1BFFBF-A512-36C3-6EC1-DEA7C22D8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18BACC-30E6-A754-B25E-EC8BB0158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7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1468BE8-5D44-FFFD-30B9-A4EDFFE1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4C62F7-CCD1-11C4-3122-943C916CD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51BE89-C383-8716-86C8-6CDB0C708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86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D92E67D-74EE-16DB-11C3-83A9EE0C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DC65A041-927B-0E57-0974-C3E964DA3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C7159C-3E9B-C061-E5CD-828C15467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5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EA0C030-6D5C-9BA1-0C37-16D2D0AE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3B20AA7-88FF-38B2-07D1-36E595E96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C8275E9-3324-370F-BCB6-DA06FE46D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05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7423BC5-65CA-ECA5-8D54-9B3A1D11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C8BBE2C-7705-BEA3-D35C-35994DBD2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A6B10C8-2503-4F40-76E0-2C99E93B3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6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FFBBAE8-4F9C-11EA-A944-E912542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B196AD3-C2A3-8A3A-CC9E-20194DB2C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207853D-85F4-EDAF-68FE-0EAF7EDEC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Wingdings" panose="05000000000000000000" pitchFamily="2" charset="2"/>
              <a:buNone/>
            </a:pPr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46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1858CE9-B0C2-558F-73E2-F682DB2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FAF203E-5A6C-A1B5-3BED-91EB32233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A17A612-5CFE-1028-A8DF-BB7B51198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070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A68D15-4755-E0B4-D7A5-6448C4FB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0133618-2F1C-EE09-9AB2-93C864EED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C744834-CD86-D300-02F4-9D2B25AE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5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3AD1A29-B926-FE9B-9006-BD20050A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246B76A8-5AD0-9236-8CF0-CB44F0538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1622D1F-923B-0456-5859-6B21C58D0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920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370BA2F-4297-64F5-14D1-C210CD24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F468930-25C8-56AF-C7C4-4DEFA6A93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97D443E-0358-A25C-7EA3-73BB99DAF2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55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2288C98-92A3-6F96-F9DF-C4DACA9B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AEB802C7-47A9-C437-237C-C7A08985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8B8FFA-215C-7548-7D13-1AA64425E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065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F863A-1313-40DE-D5E8-C05A4E60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0035C43-3A3C-4182-CAD8-95DCA55F1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1B99D-201F-6AA3-130F-B5727E82C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92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3A14553-3689-B344-2499-36FEC8A9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66FB14E-7C21-576F-1560-3676AC9D4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7642274-7869-053E-C1AC-1A152DA75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9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4F78EC-2793-4377-A7C5-A280164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83412DB-D647-4FDB-C586-937269AD3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FFA57AF-C81D-D798-E4AF-9C5F79C49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931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8461B9B-63A8-424E-2607-346598F4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000516A-F476-70BE-5AA6-64117F509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A70E6C2D-F23F-8AB3-9EE0-679DE68A2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7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B1D397-B073-CF48-95F4-C0F52F51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8AE8199-A1F5-275C-9283-F9FB7AB3A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9CD5DAA-A536-07FC-D5E7-C62C0A8E8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531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0DE1C81-4ECD-FCA7-C01F-FF9E4557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>
            <a:extLst>
              <a:ext uri="{FF2B5EF4-FFF2-40B4-BE49-F238E27FC236}">
                <a16:creationId xmlns:a16="http://schemas.microsoft.com/office/drawing/2014/main" id="{7554AC4A-152E-0745-5B5B-9ED0810F5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08" name="Google Shape;108;g77ed9f117a_2_3:notes">
            <a:extLst>
              <a:ext uri="{FF2B5EF4-FFF2-40B4-BE49-F238E27FC236}">
                <a16:creationId xmlns:a16="http://schemas.microsoft.com/office/drawing/2014/main" id="{CCE95817-719D-EFF7-6C32-D5D209FD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55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2288C98-92A3-6F96-F9DF-C4DACA9B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AEB802C7-47A9-C437-237C-C7A08985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8B8FFA-215C-7548-7D13-1AA64425E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065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C34A2CE-2497-F3ED-3404-D5C29333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F6BFA3EA-EBF6-0118-F30E-DE06C2562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2C745CE-3663-A8B6-DCA0-1BD7ABDAE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76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11B7DA6-EB8A-DC74-BBC6-6A81AB75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1B0A718-144D-57EA-6B42-DE803C2AC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26D5F44-87E2-DB65-7973-0F3F6DD77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8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9649F544-7DE9-A5C5-E105-DDF1B75B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F67BACBA-4AC4-2090-B776-D5CCC239A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1BD9BE11-0A63-B87D-EA03-EE288FA38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8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0EC97B-E4C8-6EEC-54A7-4E7F6240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8289B2D-4B36-8610-71AF-9782C1F65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457678-E85C-3743-3656-B0C11CCA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86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14E7ACE8-7EF0-3D49-F2DE-2F55EEA7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4DF97BE-BC2C-5391-0C43-C69F868B0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0858D6A-705A-BE4C-81DE-07BDE410F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75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3D8FEF6-AFBE-1381-03AD-64B92FEF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835BEC1-49A9-929A-01F7-D8232D86F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AA02EED8-D25D-697A-4B5C-23B547F0E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278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697BA40-11CA-CCA9-60A8-3A72312E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E7846F5-CEC0-943A-53BD-AA3BB38FD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68E009C-E44C-3ADB-D528-93402441D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57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E1ABAC1-5AC4-1BB7-AF35-FCC6A7AF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0C46504-4D32-640D-F3CE-0C7FE14D46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7831C158-FDD7-B90B-02F6-F4D453141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425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C7052CA-A774-B97D-5AEB-B6F8B04B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BEDAB05-4484-E83C-5837-89074A603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C0F3F21-38D8-D71A-2959-4CD1D5B53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026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5B912E7-3890-8C63-69BA-CF9C8DED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4279EDE-4A1A-CBEB-519E-B7B4D764A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14B55D5-3465-3725-5202-8B29365F5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6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F1833BB0-3FE4-7F30-466F-1B0465E5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4788E4F6-E7ED-7A9F-39D8-53D0FDC57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E59DB80B-86F6-DFFE-E0A7-B213DB2B0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12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246E85-B701-2EB9-981A-C0CAAF2E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1BFFBF-A512-36C3-6EC1-DEA7C22D8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18BACC-30E6-A754-B25E-EC8BB0158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7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C34A2CE-2497-F3ED-3404-D5C29333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F6BFA3EA-EBF6-0118-F30E-DE06C2562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2C745CE-3663-A8B6-DCA0-1BD7ABDAE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76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7AA4729-C909-7B56-4A99-88CD491A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7D63F670-181E-2777-DC55-97CD6E7EB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456199E-2CE7-383F-7927-5E1FE91DA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681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BADA0F4-B14C-0033-216C-0F15EFAF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5280573A-3E7F-5516-D55E-49C9583A8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E6A607C-E610-BC26-27B6-A77D382C7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94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94184E3E-E4B4-260C-3CF2-E5DE7486A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9CB0D02C-56A7-E3C0-8BE2-17D93D43A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06082998-417C-9C26-87C2-72C5FA61B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409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1468BE8-5D44-FFFD-30B9-A4EDFFE1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4C62F7-CCD1-11C4-3122-943C916CD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51BE89-C383-8716-86C8-6CDB0C708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860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8461B9B-63A8-424E-2607-346598F4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000516A-F476-70BE-5AA6-64117F509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A70E6C2D-F23F-8AB3-9EE0-679DE68A2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77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B1D397-B073-CF48-95F4-C0F52F51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8AE8199-A1F5-275C-9283-F9FB7AB3A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9CD5DAA-A536-07FC-D5E7-C62C0A8E8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531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0DE1C81-4ECD-FCA7-C01F-FF9E4557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>
            <a:extLst>
              <a:ext uri="{FF2B5EF4-FFF2-40B4-BE49-F238E27FC236}">
                <a16:creationId xmlns:a16="http://schemas.microsoft.com/office/drawing/2014/main" id="{7554AC4A-152E-0745-5B5B-9ED0810F5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08" name="Google Shape;108;g77ed9f117a_2_3:notes">
            <a:extLst>
              <a:ext uri="{FF2B5EF4-FFF2-40B4-BE49-F238E27FC236}">
                <a16:creationId xmlns:a16="http://schemas.microsoft.com/office/drawing/2014/main" id="{CCE95817-719D-EFF7-6C32-D5D209FD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5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0EC97B-E4C8-6EEC-54A7-4E7F6240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8289B2D-4B36-8610-71AF-9782C1F65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457678-E85C-3743-3656-B0C11CCA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8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F77A623-3303-0A49-079D-66B83C53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A61330-3F4A-B82C-10C5-3684091D5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B5611938-94D8-7EC8-8B6D-FE930BF30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61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14E7ACE8-7EF0-3D49-F2DE-2F55EEA7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4DF97BE-BC2C-5391-0C43-C69F868B0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0858D6A-705A-BE4C-81DE-07BDE410F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7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697BA40-11CA-CCA9-60A8-3A72312E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E7846F5-CEC0-943A-53BD-AA3BB38FD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68E009C-E44C-3ADB-D528-93402441D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5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F1833BB0-3FE4-7F30-466F-1B0465E5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4788E4F6-E7ED-7A9F-39D8-53D0FDC57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E59DB80B-86F6-DFFE-E0A7-B213DB2B0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1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4B73D-D23B-9D61-DB75-98B600FBAC2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52087" y="4927600"/>
            <a:ext cx="665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A8A8A8">
                    <a:alpha val="50000"/>
                  </a:srgbClr>
                </a:solidFill>
                <a:latin typeface="Aptos" panose="020B0004020202020204" pitchFamily="34" charset="0"/>
              </a:rPr>
              <a:t>C2 - Interne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492489"/>
            <a:ext cx="9144000" cy="119003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sz="40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451" y="2760392"/>
            <a:ext cx="3405549" cy="238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0" y="1537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4305600"/>
            <a:ext cx="2548800" cy="577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fr" sz="20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Dyhia TOUAHRI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D7A73CF2-6999-621A-BC04-F15157F7B146}"/>
              </a:ext>
            </a:extLst>
          </p:cNvPr>
          <p:cNvSpPr txBox="1">
            <a:spLocks/>
          </p:cNvSpPr>
          <p:nvPr/>
        </p:nvSpPr>
        <p:spPr>
          <a:xfrm>
            <a:off x="29184" y="4816800"/>
            <a:ext cx="2361600" cy="3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1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17 décembre 2025</a:t>
            </a:r>
          </a:p>
        </p:txBody>
      </p:sp>
      <p:pic>
        <p:nvPicPr>
          <p:cNvPr id="4" name="Image 3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DFFCABE3-530E-7BAC-2ECD-78E65B8D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408" y="92397"/>
            <a:ext cx="712428" cy="712428"/>
          </a:xfrm>
          <a:prstGeom prst="rect">
            <a:avLst/>
          </a:prstGeom>
        </p:spPr>
      </p:pic>
      <p:pic>
        <p:nvPicPr>
          <p:cNvPr id="6" name="Image 5" descr="Une image contenant Police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2E33807E-2F76-0FD4-AC8E-32558EA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871" y="113970"/>
            <a:ext cx="639179" cy="229455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BADACA1-7A57-6DAC-C6D9-7615452FE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4777" y="804825"/>
            <a:ext cx="2500040" cy="754573"/>
          </a:xfrm>
          <a:prstGeom prst="rect">
            <a:avLst/>
          </a:prstGeom>
        </p:spPr>
      </p:pic>
      <p:pic>
        <p:nvPicPr>
          <p:cNvPr id="5" name="Image 4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83782C4E-A086-8C3B-4521-B9A5CC447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5891" y="352641"/>
            <a:ext cx="495159" cy="296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4A5172C-4C37-EB11-B543-7E3C9D5D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0FA93D3-AD47-5BC1-697E-04075219331D}"/>
              </a:ext>
            </a:extLst>
          </p:cNvPr>
          <p:cNvSpPr/>
          <p:nvPr/>
        </p:nvSpPr>
        <p:spPr>
          <a:xfrm>
            <a:off x="870309" y="464944"/>
            <a:ext cx="4011180" cy="457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A06BB4-DAC9-C4B7-8ECE-9633737467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Thinking - Personas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C24E811-3A5E-D1C7-7751-2929A00020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3C20BCE-DCF5-DEB1-42CA-C5250AE25E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81AECEF-1D0C-7BEE-AD19-DBC7AA2FF4DA}"/>
              </a:ext>
            </a:extLst>
          </p:cNvPr>
          <p:cNvCxnSpPr/>
          <p:nvPr/>
        </p:nvCxnSpPr>
        <p:spPr>
          <a:xfrm>
            <a:off x="6218215" y="93425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que 11" descr="Profil mâle contour">
            <a:extLst>
              <a:ext uri="{FF2B5EF4-FFF2-40B4-BE49-F238E27FC236}">
                <a16:creationId xmlns:a16="http://schemas.microsoft.com/office/drawing/2014/main" id="{9A1A3190-E106-702D-B40C-37B6EA48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596" y="975651"/>
            <a:ext cx="943602" cy="9436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D66664-0E49-254B-FFF6-EAE4757C763C}"/>
              </a:ext>
            </a:extLst>
          </p:cNvPr>
          <p:cNvSpPr txBox="1"/>
          <p:nvPr/>
        </p:nvSpPr>
        <p:spPr>
          <a:xfrm>
            <a:off x="3459578" y="2060462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427113-5D86-3156-6206-047F46093C87}"/>
              </a:ext>
            </a:extLst>
          </p:cNvPr>
          <p:cNvSpPr txBox="1"/>
          <p:nvPr/>
        </p:nvSpPr>
        <p:spPr>
          <a:xfrm>
            <a:off x="3063988" y="2947182"/>
            <a:ext cx="315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Pouvoir automatiser l’analyse et la classification des avis clients sur les produits.</a:t>
            </a:r>
          </a:p>
          <a:p>
            <a:endParaRPr lang="fr-F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Classer les avis et identifier leur pertinence.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04BBA-17EC-0AE0-2D26-F358C4B40DFF}"/>
              </a:ext>
            </a:extLst>
          </p:cNvPr>
          <p:cNvSpPr txBox="1"/>
          <p:nvPr/>
        </p:nvSpPr>
        <p:spPr>
          <a:xfrm>
            <a:off x="95585" y="2947182"/>
            <a:ext cx="296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Bénéficier d’un service de livraison rapide.</a:t>
            </a:r>
          </a:p>
          <a:p>
            <a:endParaRPr lang="fr-FR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Optimisation logistique et amélioration de la livraison dans les zones rurales.</a:t>
            </a:r>
          </a:p>
        </p:txBody>
      </p:sp>
      <p:pic>
        <p:nvPicPr>
          <p:cNvPr id="16" name="Graphique 15" descr="Profil femelle contour">
            <a:extLst>
              <a:ext uri="{FF2B5EF4-FFF2-40B4-BE49-F238E27FC236}">
                <a16:creationId xmlns:a16="http://schemas.microsoft.com/office/drawing/2014/main" id="{2ECCB7B4-21DE-9388-AB31-F8AC73FB6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977" y="964813"/>
            <a:ext cx="954440" cy="9544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981F6F-1CD7-EDDA-1FC0-78D63F07999F}"/>
              </a:ext>
            </a:extLst>
          </p:cNvPr>
          <p:cNvSpPr txBox="1"/>
          <p:nvPr/>
        </p:nvSpPr>
        <p:spPr>
          <a:xfrm>
            <a:off x="555175" y="2060462"/>
            <a:ext cx="208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Emma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Etudiante en psychologie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323B318-357A-5758-E2A9-089BAEB7751A}"/>
              </a:ext>
            </a:extLst>
          </p:cNvPr>
          <p:cNvCxnSpPr/>
          <p:nvPr/>
        </p:nvCxnSpPr>
        <p:spPr>
          <a:xfrm>
            <a:off x="3063995" y="88858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 descr="Profil mâle contour">
            <a:extLst>
              <a:ext uri="{FF2B5EF4-FFF2-40B4-BE49-F238E27FC236}">
                <a16:creationId xmlns:a16="http://schemas.microsoft.com/office/drawing/2014/main" id="{2A1A5834-0ADE-F823-A9ED-1A8BC4F94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373" y="98519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6611DA-6CD3-31AA-A80B-2E2710387DA1}"/>
              </a:ext>
            </a:extLst>
          </p:cNvPr>
          <p:cNvSpPr txBox="1"/>
          <p:nvPr/>
        </p:nvSpPr>
        <p:spPr>
          <a:xfrm>
            <a:off x="6777947" y="2060462"/>
            <a:ext cx="16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Mathis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4FBB27-D466-1CBC-B0C2-DDF4CEAC8DA3}"/>
              </a:ext>
            </a:extLst>
          </p:cNvPr>
          <p:cNvSpPr txBox="1"/>
          <p:nvPr/>
        </p:nvSpPr>
        <p:spPr>
          <a:xfrm>
            <a:off x="6218206" y="2944476"/>
            <a:ext cx="292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Améliorer la visibilité et la performance de ses produits.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Comprendre les critères influençant le classement des produits.</a:t>
            </a: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Analyse des avis clients et tendances de satisfaction.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Transparence sur les algorithmes de classement produits.</a:t>
            </a:r>
          </a:p>
        </p:txBody>
      </p:sp>
    </p:spTree>
    <p:extLst>
      <p:ext uri="{BB962C8B-B14F-4D97-AF65-F5344CB8AC3E}">
        <p14:creationId xmlns:p14="http://schemas.microsoft.com/office/powerpoint/2010/main" val="40369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A7EEE4AA-0F1C-1152-85FE-CD11D3E1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80D618-9398-6FF4-4D12-1705B98336B2}"/>
              </a:ext>
            </a:extLst>
          </p:cNvPr>
          <p:cNvSpPr/>
          <p:nvPr/>
        </p:nvSpPr>
        <p:spPr>
          <a:xfrm>
            <a:off x="1012050" y="2694183"/>
            <a:ext cx="7244179" cy="19386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E9AD35-E0BD-ED43-9E7D-C68547AA66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2FAE28-DBFB-8847-EC51-4F769D3748C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E0B64E1-2D61-4973-B83F-C3BE6A4813EE}"/>
              </a:ext>
            </a:extLst>
          </p:cNvPr>
          <p:cNvSpPr/>
          <p:nvPr/>
        </p:nvSpPr>
        <p:spPr>
          <a:xfrm flipV="1">
            <a:off x="870309" y="510662"/>
            <a:ext cx="4145574" cy="4841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C848AF-FE71-1A8B-F967-58C406BBFD3E}"/>
              </a:ext>
            </a:extLst>
          </p:cNvPr>
          <p:cNvSpPr txBox="1"/>
          <p:nvPr/>
        </p:nvSpPr>
        <p:spPr>
          <a:xfrm>
            <a:off x="0" y="275424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retenu :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Classer les avis et identifier leur pertinence.</a:t>
            </a:r>
          </a:p>
          <a:p>
            <a:pPr algn="ctr"/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Valeurs ajoutées :  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rapide et plus fiable.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Elimination d’un travail manuel et gain de temps.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Levier et première brique pour d’autres besoins identifiés.</a:t>
            </a:r>
          </a:p>
        </p:txBody>
      </p:sp>
      <p:pic>
        <p:nvPicPr>
          <p:cNvPr id="3" name="Graphique 2" descr="Profil mâle contour">
            <a:extLst>
              <a:ext uri="{FF2B5EF4-FFF2-40B4-BE49-F238E27FC236}">
                <a16:creationId xmlns:a16="http://schemas.microsoft.com/office/drawing/2014/main" id="{53F2E680-EA26-08AB-6531-E39CAFD3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675" y="65811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F3E9FD-27C5-A60C-2019-98CB0AB13958}"/>
              </a:ext>
            </a:extLst>
          </p:cNvPr>
          <p:cNvSpPr txBox="1"/>
          <p:nvPr/>
        </p:nvSpPr>
        <p:spPr>
          <a:xfrm>
            <a:off x="3308657" y="1742929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751E78-F0EF-EF6E-7B56-201420A980D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Thinking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–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Personas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</a:t>
            </a:r>
            <a:b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</a:b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11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543DF87-FD0E-2544-E53D-441F7951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95F103A1-A56B-659A-E955-F649457DD65F}"/>
              </a:ext>
            </a:extLst>
          </p:cNvPr>
          <p:cNvSpPr/>
          <p:nvPr/>
        </p:nvSpPr>
        <p:spPr>
          <a:xfrm flipV="1">
            <a:off x="384035" y="2299316"/>
            <a:ext cx="7241883" cy="58977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4BAE00C-0122-3E2C-EE1B-3F554198EAE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00722" y="1702750"/>
            <a:ext cx="8943277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Veille technologique et réglementaire</a:t>
            </a:r>
            <a:endParaRPr sz="36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FD0C5D4C-B3DD-41E6-31E4-E41D56B91A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0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753A0AF-976F-A83F-C097-55909F4B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906DE8A-0DD1-C5BC-9819-FDBD518A79C1}"/>
              </a:ext>
            </a:extLst>
          </p:cNvPr>
          <p:cNvSpPr/>
          <p:nvPr/>
        </p:nvSpPr>
        <p:spPr>
          <a:xfrm>
            <a:off x="870308" y="461452"/>
            <a:ext cx="4234352" cy="49212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A70954F-AF54-43D1-8B51-9B578BDF67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66B966E-2ED7-A04E-D048-D21E1FEEF3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6D58D37-6556-2B31-0D97-A9D680F383E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C9A6EBA-AC20-8301-37C8-10BFB8FCC059}"/>
              </a:ext>
            </a:extLst>
          </p:cNvPr>
          <p:cNvGraphicFramePr>
            <a:graphicFrameLocks noGrp="1"/>
          </p:cNvGraphicFramePr>
          <p:nvPr/>
        </p:nvGraphicFramePr>
        <p:xfrm>
          <a:off x="95585" y="633196"/>
          <a:ext cx="8963172" cy="44435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26439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Amazon S3 (Tables, Intelligent-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Tiering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features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récentes)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 objet &amp;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Renforcement des capacités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Optimisation des coûts.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cloud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storage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optimisation coût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Snowflake (AI &amp; data platform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évolutive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warehouse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cloud &amp; AI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AI et ML intégrés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Pipelines optimisés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AI, data governance, cloud warehouse, embeddings, LLMs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Milvus (vector DB / embeddings store)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Stockages vecteurs pour recherche sémantique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Indexation et recherche d’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embeddings, semantic search, similarity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VADER (Valence Aware Dictionary and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Reasoner)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Analyse de sentiments (NLP classique)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Analyse de sentiment légère et interprétable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Intégration 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 analysis, lexicon-based, NLP, real-time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-shot Classification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transformers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LLM)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Classification thématique &amp; NLP avancé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Étiquetage sans entraînement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zero-shot, NLP, LLM, classification, embeddings, topic modeling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79851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Databricks (Unity Catalog, Lakehouse features)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gouvernance &amp;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productivisation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Gouvernance unifiée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Data + 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Unity Catalog, data governance,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MLops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34886"/>
                  </a:ext>
                </a:extLst>
              </a:tr>
              <a:tr h="4544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Apache Spark (moteur de calcul distribué)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Traitement Big Data / ETL distribué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Performances et intégration ML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Traitement NLP à grande échelle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2023–2025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ETL, big data, distributed computing, NLP pipeline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4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0AAB53-D0BD-4B29-FD83-3B663695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AEB5CED-6B89-E2C6-53B1-6E3DD7973C74}"/>
              </a:ext>
            </a:extLst>
          </p:cNvPr>
          <p:cNvSpPr/>
          <p:nvPr/>
        </p:nvSpPr>
        <p:spPr>
          <a:xfrm>
            <a:off x="870308" y="461452"/>
            <a:ext cx="4189964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6FF6F21-20D3-E6C4-0C5A-13667795D2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réglementaire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8653DBF-0716-F391-26DA-7326ABEC5F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B470F90-46A2-6039-4719-66F120A1EEB0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BDF42DC-78A5-E678-7556-AAB0F6DAD1CD}"/>
              </a:ext>
            </a:extLst>
          </p:cNvPr>
          <p:cNvGraphicFramePr>
            <a:graphicFrameLocks noGrp="1"/>
          </p:cNvGraphicFramePr>
          <p:nvPr/>
        </p:nvGraphicFramePr>
        <p:xfrm>
          <a:off x="95585" y="1061882"/>
          <a:ext cx="8963172" cy="32163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35762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Regulation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(EU) 2016/679)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clé de conformité</a:t>
                      </a: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direct sur le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Texte initial 27 avr. 2016 (applicable depuis 2018) 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anonymisation, consentement, EU compliance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 (California Consumer Privacy Act)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américaine sur la 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californien de protection des données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mpact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opérationnel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Adopté en 2018 – renforcé en 2023 (CPRA)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CCPA, CPRA,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US, consentement, droit à la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(Règlement 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Régulation IA (transparence, obligations)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Transparence et contrôle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2024–2025 (mesures d’application 2025).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IA Acte, réglementation IA, transparence, conformité 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 (Responsabilité Sociétale &amp; Environnementale)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/ bonnes pratiques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IA responsable et sobre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Dimension éthique et sociale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numérique, CSRD, Green AI, IA responsable, durabilité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1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95456CC-0BA8-7854-D0A9-508620F3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2E88D8D-BBD6-6189-6A47-B84221551765}"/>
              </a:ext>
            </a:extLst>
          </p:cNvPr>
          <p:cNvSpPr/>
          <p:nvPr/>
        </p:nvSpPr>
        <p:spPr>
          <a:xfrm>
            <a:off x="870308" y="461452"/>
            <a:ext cx="5432838" cy="6303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BE92227-126F-4D98-6829-1ED87DA0B6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811836" cy="49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et réglementaire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90BAD0-845A-E6C8-83E5-9F70B31FF6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7CBE91D-9722-20C1-C0F4-39FE7FB98D3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5DCAE3-40CA-91D4-3E3C-58C9A4D81C7D}"/>
              </a:ext>
            </a:extLst>
          </p:cNvPr>
          <p:cNvSpPr txBox="1"/>
          <p:nvPr/>
        </p:nvSpPr>
        <p:spPr>
          <a:xfrm>
            <a:off x="0" y="72871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professionnelle de partage</a:t>
            </a:r>
          </a:p>
          <a:p>
            <a:pPr algn="ctr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otion Logo and symbol, meaning, history, PNG, brand">
            <a:extLst>
              <a:ext uri="{FF2B5EF4-FFF2-40B4-BE49-F238E27FC236}">
                <a16:creationId xmlns:a16="http://schemas.microsoft.com/office/drawing/2014/main" id="{D1B4B69B-8190-E91C-2345-A56C36E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26" y="4206809"/>
            <a:ext cx="1176893" cy="66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7289B3-4E89-34A9-3919-565E98F7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49" y="4273212"/>
            <a:ext cx="2074993" cy="52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693F77E-8A72-13B7-12A2-B5D0F1BA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81" y="4066476"/>
            <a:ext cx="756044" cy="7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Personnes au travail">
            <a:extLst>
              <a:ext uri="{FF2B5EF4-FFF2-40B4-BE49-F238E27FC236}">
                <a16:creationId xmlns:a16="http://schemas.microsoft.com/office/drawing/2014/main" id="{182E250D-0F0E-FE95-8C34-39D06506E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83" y="1145972"/>
            <a:ext cx="4859455" cy="28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24309BF-DA02-C5F4-601F-6BBECCB6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125E5E1-2CE3-F445-0E87-9667E8FF0AD4}"/>
              </a:ext>
            </a:extLst>
          </p:cNvPr>
          <p:cNvSpPr/>
          <p:nvPr/>
        </p:nvSpPr>
        <p:spPr>
          <a:xfrm>
            <a:off x="288388" y="2415537"/>
            <a:ext cx="870086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7CDCCB0-1B2E-C1B6-19DD-6FDF7E95E3C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1702750"/>
            <a:ext cx="9143999" cy="804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Cartographie des flux de données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D8937EF4-B18A-CF1D-811F-4895E4784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87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D62564-33DF-68E3-35B3-DE9832695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AB9C8E1-34C1-990A-19EA-9B2C3D39CDF2}"/>
              </a:ext>
            </a:extLst>
          </p:cNvPr>
          <p:cNvSpPr/>
          <p:nvPr/>
        </p:nvSpPr>
        <p:spPr>
          <a:xfrm>
            <a:off x="870309" y="438274"/>
            <a:ext cx="4897445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FFC5330-8D99-057B-2FC1-A32961A9BEF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87791" y="-2163"/>
            <a:ext cx="5329337" cy="55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1DB844C-428A-9978-D7A9-21869D6A6D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D7274B1-3565-AF89-56E2-D3C0E4ADD89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DE41C3-20BD-F142-73F8-FFE771F600CE}"/>
              </a:ext>
            </a:extLst>
          </p:cNvPr>
          <p:cNvSpPr txBox="1"/>
          <p:nvPr/>
        </p:nvSpPr>
        <p:spPr>
          <a:xfrm>
            <a:off x="1893249" y="3333788"/>
            <a:ext cx="693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Pourquoi cette phase ?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la structure des données.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tables nécessaires au cas d’utilisation.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Commencer à visualiser la solution.</a:t>
            </a:r>
          </a:p>
        </p:txBody>
      </p:sp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F17C6CA5-C432-5F87-BFFE-B3EA7768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616" y="1133471"/>
            <a:ext cx="1531245" cy="15312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61F9129-FB10-B1BA-7D0A-E47712BCF9C0}"/>
              </a:ext>
            </a:extLst>
          </p:cNvPr>
          <p:cNvSpPr txBox="1"/>
          <p:nvPr/>
        </p:nvSpPr>
        <p:spPr>
          <a:xfrm>
            <a:off x="1893249" y="991153"/>
            <a:ext cx="620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: récupérer tous les avis des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PRODUCT_REVIEW : récupérer les liens entre produit et avis.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: récupérer les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: récupérer les catégories des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REVIEW_IMAGES : récupérer les avis qui ont des images.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: récupérer les commandes des acheteurs.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: identifier l’acheteur.</a:t>
            </a:r>
          </a:p>
        </p:txBody>
      </p:sp>
    </p:spTree>
    <p:extLst>
      <p:ext uri="{BB962C8B-B14F-4D97-AF65-F5344CB8AC3E}">
        <p14:creationId xmlns:p14="http://schemas.microsoft.com/office/powerpoint/2010/main" val="4218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1AD41E6B-2CF8-4011-055D-7720180E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70FE0856-D359-A5B6-6925-F000697830F7}"/>
              </a:ext>
            </a:extLst>
          </p:cNvPr>
          <p:cNvSpPr/>
          <p:nvPr/>
        </p:nvSpPr>
        <p:spPr>
          <a:xfrm flipV="1">
            <a:off x="1131712" y="2461258"/>
            <a:ext cx="269687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672AC74-5B14-5712-5977-F24C5061C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Prototype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A038CF7-4372-6E03-ECDF-EA1014E705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7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6B5BE2B-6699-3CB2-42A3-65B225A2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30C0CA7-6CD0-91B7-3E74-4563007936B9}"/>
              </a:ext>
            </a:extLst>
          </p:cNvPr>
          <p:cNvSpPr/>
          <p:nvPr/>
        </p:nvSpPr>
        <p:spPr>
          <a:xfrm>
            <a:off x="856241" y="471978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729B744-1E58-964F-A598-C510402D4AE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09AF481-BB0A-6146-6C9B-19A6977229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8BBF0C-0E3E-440C-EA81-D1F4769BB3CD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B691BA-AAEA-899C-7D1C-3F7C1AFEC8A1}"/>
              </a:ext>
            </a:extLst>
          </p:cNvPr>
          <p:cNvSpPr txBox="1"/>
          <p:nvPr/>
        </p:nvSpPr>
        <p:spPr>
          <a:xfrm>
            <a:off x="1861141" y="924624"/>
            <a:ext cx="27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du prototype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94237-D774-2299-5CCF-06FE5251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00" y="2255902"/>
            <a:ext cx="5270288" cy="2175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C90739-E878-7BF3-59DE-6D52FC24829E}"/>
              </a:ext>
            </a:extLst>
          </p:cNvPr>
          <p:cNvSpPr txBox="1"/>
          <p:nvPr/>
        </p:nvSpPr>
        <p:spPr>
          <a:xfrm>
            <a:off x="2149591" y="1280812"/>
            <a:ext cx="4670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Démontrer de la faisabilité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avant des fonctionnalités principales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 un premier retour sur la performance</a:t>
            </a:r>
          </a:p>
        </p:txBody>
      </p:sp>
    </p:spTree>
    <p:extLst>
      <p:ext uri="{BB962C8B-B14F-4D97-AF65-F5344CB8AC3E}">
        <p14:creationId xmlns:p14="http://schemas.microsoft.com/office/powerpoint/2010/main" val="33493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2B8E2430-33CF-173E-880C-EAE7ADC4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0A8092F-DCEE-17C1-9EC3-6F72F77EC4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Bloc 1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8AEB940F-410B-7B9B-A0EF-2BEC9B788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0C5110E8-AE56-8999-B908-4B5C479E15A4}"/>
              </a:ext>
            </a:extLst>
          </p:cNvPr>
          <p:cNvSpPr/>
          <p:nvPr/>
        </p:nvSpPr>
        <p:spPr>
          <a:xfrm>
            <a:off x="1040273" y="2402050"/>
            <a:ext cx="179141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5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7529DB4-4394-952B-5B93-BFFBFBE2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9F8C737-BF06-4645-5439-73C144C8A3D4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D62920F-8C73-2E18-F817-33C610E6A4D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2922B5D-DACC-76D8-A07D-0EE0A75A4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5B8D6A-9B1B-58AA-DB35-578556E5CD9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F1C8B0-1308-8EA2-04AE-3627B689BF13}"/>
              </a:ext>
            </a:extLst>
          </p:cNvPr>
          <p:cNvSpPr txBox="1"/>
          <p:nvPr/>
        </p:nvSpPr>
        <p:spPr>
          <a:xfrm>
            <a:off x="0" y="622240"/>
            <a:ext cx="402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sur 10 produits (2592 avis)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8095A0-BDBD-4427-D8BD-3AC0C48E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1109342"/>
            <a:ext cx="2344400" cy="16020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034E32-A67E-C08D-A394-DFE735121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535" y="2938454"/>
            <a:ext cx="2489870" cy="155282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01C10D-C97D-C403-8353-3EFC40BFA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900" y="575170"/>
            <a:ext cx="1575306" cy="20908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A9B0BAC-F1B8-20A2-4712-32E3FD6AA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42" y="1212867"/>
            <a:ext cx="2424958" cy="15412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381199B-7E71-C29E-9429-ADC5C4426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45" y="3082362"/>
            <a:ext cx="2651093" cy="1603838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EF98850-43D6-94D8-38E7-6F8D070D97A2}"/>
              </a:ext>
            </a:extLst>
          </p:cNvPr>
          <p:cNvCxnSpPr/>
          <p:nvPr/>
        </p:nvCxnSpPr>
        <p:spPr>
          <a:xfrm>
            <a:off x="2795679" y="1010491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561C22D-AE8A-DB68-2971-67A4AAD72D83}"/>
              </a:ext>
            </a:extLst>
          </p:cNvPr>
          <p:cNvCxnSpPr>
            <a:cxnSpLocks/>
          </p:cNvCxnSpPr>
          <p:nvPr/>
        </p:nvCxnSpPr>
        <p:spPr>
          <a:xfrm>
            <a:off x="79132" y="2864615"/>
            <a:ext cx="8212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BFF8D56-873C-1F82-380A-A69855BC2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089" y="2938454"/>
            <a:ext cx="2771504" cy="174362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470296B-F153-2CDD-2168-4D833070475C}"/>
              </a:ext>
            </a:extLst>
          </p:cNvPr>
          <p:cNvCxnSpPr/>
          <p:nvPr/>
        </p:nvCxnSpPr>
        <p:spPr>
          <a:xfrm>
            <a:off x="5644784" y="982836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6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8941D7-645A-1BDA-8DAC-D2674042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4E957D4-F397-8867-E93B-282514C203D1}"/>
              </a:ext>
            </a:extLst>
          </p:cNvPr>
          <p:cNvSpPr/>
          <p:nvPr/>
        </p:nvSpPr>
        <p:spPr>
          <a:xfrm>
            <a:off x="870310" y="464944"/>
            <a:ext cx="1289082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BF712EA-F053-9B6F-2751-E58A8E47BAC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CF12C5-F0F7-6AFB-3191-4052CB8BF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687EAA-BCDE-9B17-D56B-E6E4BAADF8A9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D3FD2D-CB03-D720-8658-74B7BC23EAC5}"/>
              </a:ext>
            </a:extLst>
          </p:cNvPr>
          <p:cNvSpPr txBox="1"/>
          <p:nvPr/>
        </p:nvSpPr>
        <p:spPr>
          <a:xfrm>
            <a:off x="1250471" y="1464186"/>
            <a:ext cx="744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 : 31% des avis contiennent des images (indicateur d’engagement).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047D93-EA59-8E27-99AB-25C7F4AB83F8}"/>
              </a:ext>
            </a:extLst>
          </p:cNvPr>
          <p:cNvSpPr txBox="1"/>
          <p:nvPr/>
        </p:nvSpPr>
        <p:spPr>
          <a:xfrm>
            <a:off x="139484" y="536233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Justificatif de pondération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04991A4-9DA1-990F-7DD4-12DD88094666}"/>
              </a:ext>
            </a:extLst>
          </p:cNvPr>
          <p:cNvSpPr/>
          <p:nvPr/>
        </p:nvSpPr>
        <p:spPr>
          <a:xfrm>
            <a:off x="698429" y="925431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1845A6-2276-592A-D324-86A50A84298D}"/>
              </a:ext>
            </a:extLst>
          </p:cNvPr>
          <p:cNvSpPr txBox="1"/>
          <p:nvPr/>
        </p:nvSpPr>
        <p:spPr>
          <a:xfrm>
            <a:off x="1261038" y="897675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Longueur de texte : plus l’avis est long, plus il y a de détail.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3C8931-9699-AD4F-D95F-717F850CEF2B}"/>
              </a:ext>
            </a:extLst>
          </p:cNvPr>
          <p:cNvSpPr txBox="1"/>
          <p:nvPr/>
        </p:nvSpPr>
        <p:spPr>
          <a:xfrm>
            <a:off x="1250471" y="1174637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(VADER) : analyse de sentiments pour détecter la satisfaction ou l’insatisfaction des clients.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0F110C-063E-27ED-F5A4-9A70DB736FA5}"/>
              </a:ext>
            </a:extLst>
          </p:cNvPr>
          <p:cNvSpPr txBox="1"/>
          <p:nvPr/>
        </p:nvSpPr>
        <p:spPr>
          <a:xfrm>
            <a:off x="1265855" y="1966242"/>
            <a:ext cx="450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 : tous les avis sont vérifiés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DF7930-D959-9CA0-6730-8AC2D0A5B47B}"/>
              </a:ext>
            </a:extLst>
          </p:cNvPr>
          <p:cNvSpPr txBox="1"/>
          <p:nvPr/>
        </p:nvSpPr>
        <p:spPr>
          <a:xfrm>
            <a:off x="1250471" y="1717084"/>
            <a:ext cx="7034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extrême : les avis très positifs ou très négatifs apportent souvent plus d’information.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A74B51-BD6D-C66F-2F82-15D506D7826E}"/>
              </a:ext>
            </a:extLst>
          </p:cNvPr>
          <p:cNvSpPr txBox="1"/>
          <p:nvPr/>
        </p:nvSpPr>
        <p:spPr>
          <a:xfrm>
            <a:off x="188721" y="2474489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de seuil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0D014EF-8AC2-61C5-3927-FDC2349922AA}"/>
              </a:ext>
            </a:extLst>
          </p:cNvPr>
          <p:cNvSpPr/>
          <p:nvPr/>
        </p:nvSpPr>
        <p:spPr>
          <a:xfrm>
            <a:off x="697533" y="120404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25 %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4E664-252E-BDF3-4D67-721D389CE488}"/>
              </a:ext>
            </a:extLst>
          </p:cNvPr>
          <p:cNvSpPr/>
          <p:nvPr/>
        </p:nvSpPr>
        <p:spPr>
          <a:xfrm>
            <a:off x="706121" y="1480587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2FADE51-40B5-83A3-80E0-2D26659FD7BA}"/>
              </a:ext>
            </a:extLst>
          </p:cNvPr>
          <p:cNvSpPr/>
          <p:nvPr/>
        </p:nvSpPr>
        <p:spPr>
          <a:xfrm>
            <a:off x="711601" y="1753735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15 %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79657BA-141A-068E-A2C0-217EC935A823}"/>
              </a:ext>
            </a:extLst>
          </p:cNvPr>
          <p:cNvSpPr/>
          <p:nvPr/>
        </p:nvSpPr>
        <p:spPr>
          <a:xfrm>
            <a:off x="706121" y="201613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5944E8-33A2-0859-8D70-5D177D39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63" y="2414980"/>
            <a:ext cx="4046746" cy="23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E1696AA-F85E-841E-9CB9-5CBDF01E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DA04AA2-2B1C-271E-650F-FF326D19A94C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0022E1C-48B6-246F-E13B-D1DA77724BD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672E884-BA25-F466-2DF3-70AFB5BDBD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43E9347-03E2-73D2-CF71-7C88D09FB77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91CE1E-E97A-4D38-26BC-51B8D92F62CA}"/>
              </a:ext>
            </a:extLst>
          </p:cNvPr>
          <p:cNvSpPr txBox="1"/>
          <p:nvPr/>
        </p:nvSpPr>
        <p:spPr>
          <a:xfrm>
            <a:off x="384035" y="637064"/>
            <a:ext cx="443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 du prototype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CB1320-4F9E-878D-235D-EC3FEF8064ED}"/>
              </a:ext>
            </a:extLst>
          </p:cNvPr>
          <p:cNvSpPr txBox="1"/>
          <p:nvPr/>
        </p:nvSpPr>
        <p:spPr>
          <a:xfrm>
            <a:off x="2563837" y="2951288"/>
            <a:ext cx="4768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Limites claires</a:t>
            </a:r>
          </a:p>
          <a:p>
            <a:pPr lvl="1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basé surtout sur la forme et l’émotion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Survalorisation des avis 5★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courts parfois trop bien notés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longs parfois pénalisés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d’analyse sémantique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l’engagement, pas la vraie pertinence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23B88-5980-346F-12B4-8EDA8254F0EB}"/>
              </a:ext>
            </a:extLst>
          </p:cNvPr>
          <p:cNvSpPr/>
          <p:nvPr/>
        </p:nvSpPr>
        <p:spPr>
          <a:xfrm>
            <a:off x="151855" y="1040967"/>
            <a:ext cx="4265401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4262CF-D885-C0DE-6F7B-3B7EEEEB7BE5}"/>
              </a:ext>
            </a:extLst>
          </p:cNvPr>
          <p:cNvSpPr txBox="1"/>
          <p:nvPr/>
        </p:nvSpPr>
        <p:spPr>
          <a:xfrm>
            <a:off x="151855" y="1051768"/>
            <a:ext cx="4265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1 : avis pertinent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Love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positif fort (VADER)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 texte (fonction centrée sur 300 caractères)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AEDB-FF54-B189-4E06-45FCB9058631}"/>
              </a:ext>
            </a:extLst>
          </p:cNvPr>
          <p:cNvSpPr/>
          <p:nvPr/>
        </p:nvSpPr>
        <p:spPr>
          <a:xfrm>
            <a:off x="4519875" y="1031603"/>
            <a:ext cx="4265400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5D2A14-0B0A-E604-DFBC-2E75DFC7B0A6}"/>
              </a:ext>
            </a:extLst>
          </p:cNvPr>
          <p:cNvSpPr txBox="1"/>
          <p:nvPr/>
        </p:nvSpPr>
        <p:spPr>
          <a:xfrm>
            <a:off x="4519874" y="1031029"/>
            <a:ext cx="42654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2 : avis non pertinent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This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good…. (~ 1000 caractères)»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d’une image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moyen (VADER)</a:t>
            </a:r>
          </a:p>
          <a:p>
            <a:pPr marL="285750" lvl="1" indent="-285750">
              <a:buFontTx/>
              <a:buChar char="-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du texte (fonction centrée sur 300 caractères) qui fait baisser sa valeur</a:t>
            </a:r>
          </a:p>
        </p:txBody>
      </p:sp>
    </p:spTree>
    <p:extLst>
      <p:ext uri="{BB962C8B-B14F-4D97-AF65-F5344CB8AC3E}">
        <p14:creationId xmlns:p14="http://schemas.microsoft.com/office/powerpoint/2010/main" val="27775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25E0D67-3C4B-8CFC-418A-D74C4047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49AC6D0-FFD8-3D06-0BD4-57E918978FAE}"/>
              </a:ext>
            </a:extLst>
          </p:cNvPr>
          <p:cNvSpPr/>
          <p:nvPr/>
        </p:nvSpPr>
        <p:spPr>
          <a:xfrm flipV="1">
            <a:off x="1131712" y="2433233"/>
            <a:ext cx="2556885" cy="50495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65E19FA-61FE-8CF4-6DE8-B24DC7586B3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Synthèse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581B2FBE-5B70-159F-24A5-412C80000A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36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06ECC40-522C-6E01-D7E4-3EBCCDEE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E8C9A70-6AA1-B61E-4EE7-1300111F8831}"/>
              </a:ext>
            </a:extLst>
          </p:cNvPr>
          <p:cNvSpPr/>
          <p:nvPr/>
        </p:nvSpPr>
        <p:spPr>
          <a:xfrm flipV="1">
            <a:off x="870310" y="503629"/>
            <a:ext cx="1387556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E7ACBEB-48D4-A356-A204-5CC00A20F5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Synthèse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BB35FF7-35A8-D115-2CBB-871CCAD24C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485DBDC-3B5D-5B6F-5E9E-6381D6434E2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C9B85A-7388-C623-ACA0-13C49F795E15}"/>
              </a:ext>
            </a:extLst>
          </p:cNvPr>
          <p:cNvSpPr txBox="1"/>
          <p:nvPr/>
        </p:nvSpPr>
        <p:spPr>
          <a:xfrm>
            <a:off x="1177047" y="1819414"/>
            <a:ext cx="6789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 limites dans la pondération.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la future solution en y intégrant </a:t>
            </a:r>
            <a:r>
              <a:rPr lang="fr-FR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-shot.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Première brique de la solution cible.</a:t>
            </a:r>
          </a:p>
        </p:txBody>
      </p:sp>
    </p:spTree>
    <p:extLst>
      <p:ext uri="{BB962C8B-B14F-4D97-AF65-F5344CB8AC3E}">
        <p14:creationId xmlns:p14="http://schemas.microsoft.com/office/powerpoint/2010/main" val="140641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>
          <a:extLst>
            <a:ext uri="{FF2B5EF4-FFF2-40B4-BE49-F238E27FC236}">
              <a16:creationId xmlns:a16="http://schemas.microsoft.com/office/drawing/2014/main" id="{984CCACF-C548-A4C1-141C-CA796564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>
            <a:extLst>
              <a:ext uri="{FF2B5EF4-FFF2-40B4-BE49-F238E27FC236}">
                <a16:creationId xmlns:a16="http://schemas.microsoft.com/office/drawing/2014/main" id="{AB8BD1DE-E06C-9540-3AA4-3E3CA6B099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7"/>
            <a:ext cx="5315100" cy="1142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Merci !</a:t>
            </a:r>
            <a:endParaRPr sz="60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111" name="Google Shape;111;p19">
            <a:extLst>
              <a:ext uri="{FF2B5EF4-FFF2-40B4-BE49-F238E27FC236}">
                <a16:creationId xmlns:a16="http://schemas.microsoft.com/office/drawing/2014/main" id="{A3D31D61-4ED7-EF21-2F08-339C46B21C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E3A8B08-CB16-6313-39F1-FCDF14E14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31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2B8E2430-33CF-173E-880C-EAE7ADC4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0A8092F-DCEE-17C1-9EC3-6F72F77EC4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Bloc 2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8AEB940F-410B-7B9B-A0EF-2BEC9B788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0C5110E8-AE56-8999-B908-4B5C479E15A4}"/>
              </a:ext>
            </a:extLst>
          </p:cNvPr>
          <p:cNvSpPr/>
          <p:nvPr/>
        </p:nvSpPr>
        <p:spPr>
          <a:xfrm>
            <a:off x="1040272" y="2422418"/>
            <a:ext cx="1745131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6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Plan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1080122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Contexte et objectifs du projet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0" name="Google Shape;70;p15"/>
          <p:cNvSpPr/>
          <p:nvPr/>
        </p:nvSpPr>
        <p:spPr>
          <a:xfrm rot="-355994">
            <a:off x="982384" y="327146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3561361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Conclusion</a:t>
            </a:r>
          </a:p>
        </p:txBody>
      </p:sp>
      <p:sp>
        <p:nvSpPr>
          <p:cNvPr id="72" name="Google Shape;72;p15"/>
          <p:cNvSpPr/>
          <p:nvPr/>
        </p:nvSpPr>
        <p:spPr>
          <a:xfrm rot="-355994">
            <a:off x="982384" y="380456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B337A37D-EB88-9CFF-4A9D-88DED995229B}"/>
              </a:ext>
            </a:extLst>
          </p:cNvPr>
          <p:cNvSpPr/>
          <p:nvPr/>
        </p:nvSpPr>
        <p:spPr>
          <a:xfrm rot="-355994">
            <a:off x="982383" y="1323299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0462975-A40B-4D59-119D-DEEF2BA24BAA}"/>
              </a:ext>
            </a:extLst>
          </p:cNvPr>
          <p:cNvSpPr/>
          <p:nvPr/>
        </p:nvSpPr>
        <p:spPr>
          <a:xfrm rot="-355994">
            <a:off x="982383" y="1819229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A635064-37F8-412D-9D79-B4CBA291B731}"/>
              </a:ext>
            </a:extLst>
          </p:cNvPr>
          <p:cNvSpPr txBox="1">
            <a:spLocks/>
          </p:cNvSpPr>
          <p:nvPr/>
        </p:nvSpPr>
        <p:spPr>
          <a:xfrm>
            <a:off x="1319896" y="1576052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Architecture globale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A631BA53-0717-3D98-FCBC-4980A1C8985E}"/>
              </a:ext>
            </a:extLst>
          </p:cNvPr>
          <p:cNvSpPr txBox="1">
            <a:spLocks/>
          </p:cNvSpPr>
          <p:nvPr/>
        </p:nvSpPr>
        <p:spPr>
          <a:xfrm>
            <a:off x="1319896" y="30282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Tests et validation</a:t>
            </a: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1141846A-FB1B-34E8-F60D-E6F0C134757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5C5996A2-7B03-00FB-8158-30D3B101A6E9}"/>
              </a:ext>
            </a:extLst>
          </p:cNvPr>
          <p:cNvSpPr/>
          <p:nvPr/>
        </p:nvSpPr>
        <p:spPr>
          <a:xfrm rot="-355994">
            <a:off x="982382" y="2796610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91C59234-5752-E05F-3399-5B7011CABA93}"/>
              </a:ext>
            </a:extLst>
          </p:cNvPr>
          <p:cNvSpPr txBox="1">
            <a:spLocks/>
          </p:cNvSpPr>
          <p:nvPr/>
        </p:nvSpPr>
        <p:spPr>
          <a:xfrm>
            <a:off x="1319895" y="2553433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des avis</a:t>
            </a:r>
            <a:endParaRPr lang="fr-FR"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3F208B8C-67D1-3486-CDB9-4FAEC1630D02}"/>
              </a:ext>
            </a:extLst>
          </p:cNvPr>
          <p:cNvSpPr/>
          <p:nvPr/>
        </p:nvSpPr>
        <p:spPr>
          <a:xfrm rot="21244006">
            <a:off x="979660" y="229820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9;p15">
            <a:extLst>
              <a:ext uri="{FF2B5EF4-FFF2-40B4-BE49-F238E27FC236}">
                <a16:creationId xmlns:a16="http://schemas.microsoft.com/office/drawing/2014/main" id="{AAC55EE3-C78B-513C-EDA5-BBE4F41E8FAE}"/>
              </a:ext>
            </a:extLst>
          </p:cNvPr>
          <p:cNvSpPr txBox="1">
            <a:spLocks/>
          </p:cNvSpPr>
          <p:nvPr/>
        </p:nvSpPr>
        <p:spPr>
          <a:xfrm>
            <a:off x="1317173" y="2055027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Pipeline ETL et stockage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9650325-D0F1-DAE6-D75F-EE8F6F77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85B00054-1755-8345-C73C-314D154E9703}"/>
              </a:ext>
            </a:extLst>
          </p:cNvPr>
          <p:cNvSpPr/>
          <p:nvPr/>
        </p:nvSpPr>
        <p:spPr>
          <a:xfrm>
            <a:off x="278271" y="2443234"/>
            <a:ext cx="792955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5332E44-E88D-8B52-1CDF-8923630613C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46384" y="1702750"/>
            <a:ext cx="8997615" cy="1250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Contexte et objectifs du projet</a:t>
            </a:r>
            <a:endParaRPr sz="45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A221F4FC-0735-A085-E35E-8F8283A0E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127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B0FE6C5-BDC2-EA6D-343A-3DA27328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2E63884-104E-1660-EC34-7C01F12DC5B6}"/>
              </a:ext>
            </a:extLst>
          </p:cNvPr>
          <p:cNvSpPr/>
          <p:nvPr/>
        </p:nvSpPr>
        <p:spPr>
          <a:xfrm>
            <a:off x="870309" y="467834"/>
            <a:ext cx="3970205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985051F-B8A8-1459-35B9-04E2AFA47E4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753036" cy="484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Contexte et objectifs du projet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2EC0827-A0F0-EC33-6C5E-C620A081B4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D5DBC047-F157-9B58-059A-1C467164D91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C77D82-E63B-DC4B-B54E-1690E16C1DFB}"/>
              </a:ext>
            </a:extLst>
          </p:cNvPr>
          <p:cNvSpPr txBox="1"/>
          <p:nvPr/>
        </p:nvSpPr>
        <p:spPr>
          <a:xfrm>
            <a:off x="510747" y="1037446"/>
            <a:ext cx="76329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Objectif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Automatiser l’analyse des avis Amazon pour classifier et scorer les plus pertinents, avec indicateurs clairs pour aide à la décision.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Fonctionnalités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Extraction/ETL → nettoyage → stockage (Datawarehouse + NoSQL) → classification (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Zero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-Shot) →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scoring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pondéré → visualisation KPIs (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Streamlit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Contraintes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Données statiques et limitées, infrastructure locale, équipe junior, respect RGPD/CCPA, biais possibles, compatibilité outils.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Architecture &amp; outils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PostgreSQL, S3, Snowflake, MongoDB, Python,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Airflow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Streamlit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Git/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 Pipeline modulable et scalable.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Algorithmes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Zero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-Shot Multilingue pour classification,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scoring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pondéré basé sur longueur du texte, sentiment, image, note extrême et commande.</a:t>
            </a:r>
          </a:p>
        </p:txBody>
      </p:sp>
    </p:spTree>
    <p:extLst>
      <p:ext uri="{BB962C8B-B14F-4D97-AF65-F5344CB8AC3E}">
        <p14:creationId xmlns:p14="http://schemas.microsoft.com/office/powerpoint/2010/main" val="56861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Plan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71726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Introduction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0" name="Google Shape;70;p15"/>
          <p:cNvSpPr/>
          <p:nvPr/>
        </p:nvSpPr>
        <p:spPr>
          <a:xfrm rot="-355994">
            <a:off x="982384" y="2908608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3198508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Prototype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2" name="Google Shape;72;p15"/>
          <p:cNvSpPr/>
          <p:nvPr/>
        </p:nvSpPr>
        <p:spPr>
          <a:xfrm rot="-355994">
            <a:off x="982384" y="3441708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B337A37D-EB88-9CFF-4A9D-88DED995229B}"/>
              </a:ext>
            </a:extLst>
          </p:cNvPr>
          <p:cNvSpPr/>
          <p:nvPr/>
        </p:nvSpPr>
        <p:spPr>
          <a:xfrm rot="-355994">
            <a:off x="982383" y="96044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0462975-A40B-4D59-119D-DEEF2BA24BAA}"/>
              </a:ext>
            </a:extLst>
          </p:cNvPr>
          <p:cNvSpPr/>
          <p:nvPr/>
        </p:nvSpPr>
        <p:spPr>
          <a:xfrm rot="-355994">
            <a:off x="982383" y="145637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A635064-37F8-412D-9D79-B4CBA291B731}"/>
              </a:ext>
            </a:extLst>
          </p:cNvPr>
          <p:cNvSpPr txBox="1">
            <a:spLocks/>
          </p:cNvSpPr>
          <p:nvPr/>
        </p:nvSpPr>
        <p:spPr>
          <a:xfrm>
            <a:off x="1319896" y="121319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Analyse stratégique SWOT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A631BA53-0717-3D98-FCBC-4980A1C8985E}"/>
              </a:ext>
            </a:extLst>
          </p:cNvPr>
          <p:cNvSpPr txBox="1">
            <a:spLocks/>
          </p:cNvSpPr>
          <p:nvPr/>
        </p:nvSpPr>
        <p:spPr>
          <a:xfrm>
            <a:off x="1319896" y="2665431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lang="fr-FR"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1141846A-FB1B-34E8-F60D-E6F0C134757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5C5996A2-7B03-00FB-8158-30D3B101A6E9}"/>
              </a:ext>
            </a:extLst>
          </p:cNvPr>
          <p:cNvSpPr/>
          <p:nvPr/>
        </p:nvSpPr>
        <p:spPr>
          <a:xfrm rot="-355994">
            <a:off x="982382" y="2433757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91C59234-5752-E05F-3399-5B7011CABA93}"/>
              </a:ext>
            </a:extLst>
          </p:cNvPr>
          <p:cNvSpPr txBox="1">
            <a:spLocks/>
          </p:cNvSpPr>
          <p:nvPr/>
        </p:nvSpPr>
        <p:spPr>
          <a:xfrm>
            <a:off x="1319895" y="2190580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Veille technologique et réglementaire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552434E-A467-8909-C980-A749A7DB5966}"/>
              </a:ext>
            </a:extLst>
          </p:cNvPr>
          <p:cNvSpPr/>
          <p:nvPr/>
        </p:nvSpPr>
        <p:spPr>
          <a:xfrm rot="21244006">
            <a:off x="982384" y="392928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3;p15">
            <a:extLst>
              <a:ext uri="{FF2B5EF4-FFF2-40B4-BE49-F238E27FC236}">
                <a16:creationId xmlns:a16="http://schemas.microsoft.com/office/drawing/2014/main" id="{4B89CF7C-8DC0-3A86-42C3-8CA28D67963E}"/>
              </a:ext>
            </a:extLst>
          </p:cNvPr>
          <p:cNvSpPr txBox="1">
            <a:spLocks/>
          </p:cNvSpPr>
          <p:nvPr/>
        </p:nvSpPr>
        <p:spPr>
          <a:xfrm>
            <a:off x="1319895" y="367902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Synthèse</a:t>
            </a:r>
          </a:p>
        </p:txBody>
      </p:sp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3F208B8C-67D1-3486-CDB9-4FAEC1630D02}"/>
              </a:ext>
            </a:extLst>
          </p:cNvPr>
          <p:cNvSpPr/>
          <p:nvPr/>
        </p:nvSpPr>
        <p:spPr>
          <a:xfrm rot="21244006">
            <a:off x="979660" y="193535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9;p15">
            <a:extLst>
              <a:ext uri="{FF2B5EF4-FFF2-40B4-BE49-F238E27FC236}">
                <a16:creationId xmlns:a16="http://schemas.microsoft.com/office/drawing/2014/main" id="{AAC55EE3-C78B-513C-EDA5-BBE4F41E8FAE}"/>
              </a:ext>
            </a:extLst>
          </p:cNvPr>
          <p:cNvSpPr txBox="1">
            <a:spLocks/>
          </p:cNvSpPr>
          <p:nvPr/>
        </p:nvSpPr>
        <p:spPr>
          <a:xfrm>
            <a:off x="1317173" y="169217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Design Thinking - Personas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202633F9-3896-D941-4792-30B1E681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02B57C58-3035-F549-DD96-94F6703F1EFC}"/>
              </a:ext>
            </a:extLst>
          </p:cNvPr>
          <p:cNvSpPr/>
          <p:nvPr/>
        </p:nvSpPr>
        <p:spPr>
          <a:xfrm flipV="1">
            <a:off x="278272" y="2459925"/>
            <a:ext cx="5454872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03E06419-E0A6-F78F-30A5-8607F774615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24971" y="1705429"/>
            <a:ext cx="8919028" cy="124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Architecture globale</a:t>
            </a:r>
            <a:endParaRPr sz="45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BFF71D3-8B7C-FC4D-2114-0A7AB76163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7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BD0DDF8-3FF6-BC7F-ECE2-FE9969FF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0449A64-0D8E-841E-6A98-B6073BFAE239}"/>
              </a:ext>
            </a:extLst>
          </p:cNvPr>
          <p:cNvSpPr/>
          <p:nvPr/>
        </p:nvSpPr>
        <p:spPr>
          <a:xfrm>
            <a:off x="870309" y="442094"/>
            <a:ext cx="2961462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33FFFE1-6EF2-EE31-553D-B6998730BA3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9842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Architecture globale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F3895AE-DC28-A69F-23F1-1C1EB7C676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5907DFD9-CEE2-ABBB-EC31-94638272F36A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514B02-1282-AEA5-E2EA-8D708119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0" y="1275248"/>
            <a:ext cx="8074882" cy="31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9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74B9C5F7-DE9C-A314-4F94-2DF56087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1FB858E7-EDC4-58C8-9625-F47376D5C0A5}"/>
              </a:ext>
            </a:extLst>
          </p:cNvPr>
          <p:cNvSpPr/>
          <p:nvPr/>
        </p:nvSpPr>
        <p:spPr>
          <a:xfrm flipV="1">
            <a:off x="837797" y="2468879"/>
            <a:ext cx="6666089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95A891C-B11B-0BE7-BDC7-93EAF23246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46357" y="1702750"/>
            <a:ext cx="7858800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Pipeline ETL et stockage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71C210E3-BB92-B68A-42EF-1BDE04DF1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1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8E5949F-B83A-9A66-4E78-3BD1D553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B5DD94BC-52C6-C166-2FEA-4DEFD9044F1A}"/>
              </a:ext>
            </a:extLst>
          </p:cNvPr>
          <p:cNvSpPr/>
          <p:nvPr/>
        </p:nvSpPr>
        <p:spPr>
          <a:xfrm>
            <a:off x="870309" y="464944"/>
            <a:ext cx="370168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E7B3180-8E61-8EB7-A92D-4B18ED0E90F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Pipeline ETL et stockage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0BF9930-2B19-F00E-100E-232DA481C4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8CFB54CC-4B5C-DAC7-F58D-639E8298CC1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5FE5B3E-73E4-72EC-5F3E-3019D4434841}"/>
              </a:ext>
            </a:extLst>
          </p:cNvPr>
          <p:cNvSpPr txBox="1"/>
          <p:nvPr/>
        </p:nvSpPr>
        <p:spPr>
          <a:xfrm>
            <a:off x="384035" y="589306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Déclenchement automatique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8F6F8-2A28-624C-C211-4B4A1F647624}"/>
              </a:ext>
            </a:extLst>
          </p:cNvPr>
          <p:cNvSpPr/>
          <p:nvPr/>
        </p:nvSpPr>
        <p:spPr>
          <a:xfrm>
            <a:off x="4173923" y="3456073"/>
            <a:ext cx="2457218" cy="2388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Main orchestrator</a:t>
            </a:r>
          </a:p>
        </p:txBody>
      </p:sp>
      <p:sp>
        <p:nvSpPr>
          <p:cNvPr id="6" name="Flèche : courbe vers la droite 5">
            <a:extLst>
              <a:ext uri="{FF2B5EF4-FFF2-40B4-BE49-F238E27FC236}">
                <a16:creationId xmlns:a16="http://schemas.microsoft.com/office/drawing/2014/main" id="{9551975E-040D-FCE4-F290-9902FF7522BB}"/>
              </a:ext>
            </a:extLst>
          </p:cNvPr>
          <p:cNvSpPr/>
          <p:nvPr/>
        </p:nvSpPr>
        <p:spPr>
          <a:xfrm>
            <a:off x="3346606" y="3968974"/>
            <a:ext cx="827317" cy="701787"/>
          </a:xfrm>
          <a:prstGeom prst="curved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DA032B-3A07-CA08-7E67-AF93BF50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86" y="3714006"/>
            <a:ext cx="1318918" cy="50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DB9E41-10DD-FAC3-C588-E09E8DA2632E}"/>
              </a:ext>
            </a:extLst>
          </p:cNvPr>
          <p:cNvSpPr/>
          <p:nvPr/>
        </p:nvSpPr>
        <p:spPr>
          <a:xfrm>
            <a:off x="4173923" y="3947724"/>
            <a:ext cx="2457218" cy="2388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Extract to S3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A0141-D211-3592-F988-79C9B3B8FCE6}"/>
              </a:ext>
            </a:extLst>
          </p:cNvPr>
          <p:cNvSpPr/>
          <p:nvPr/>
        </p:nvSpPr>
        <p:spPr>
          <a:xfrm>
            <a:off x="4173923" y="4417064"/>
            <a:ext cx="2457218" cy="2388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Transform and load data</a:t>
            </a:r>
          </a:p>
        </p:txBody>
      </p:sp>
      <p:sp>
        <p:nvSpPr>
          <p:cNvPr id="10" name="Flèche : courbe vers la droite 9">
            <a:extLst>
              <a:ext uri="{FF2B5EF4-FFF2-40B4-BE49-F238E27FC236}">
                <a16:creationId xmlns:a16="http://schemas.microsoft.com/office/drawing/2014/main" id="{A8980611-7763-EAE6-B278-44744DF86B0E}"/>
              </a:ext>
            </a:extLst>
          </p:cNvPr>
          <p:cNvSpPr/>
          <p:nvPr/>
        </p:nvSpPr>
        <p:spPr>
          <a:xfrm>
            <a:off x="3346606" y="3520883"/>
            <a:ext cx="827317" cy="701787"/>
          </a:xfrm>
          <a:prstGeom prst="curved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3AA18E3-B279-15D1-991E-DBE8EAE6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75" y="1114236"/>
            <a:ext cx="5739359" cy="218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5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B9C3DC9-829F-955F-F534-1B075C91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281A4194-130E-CAB9-A5CB-2E56C4B7EA42}"/>
              </a:ext>
            </a:extLst>
          </p:cNvPr>
          <p:cNvSpPr/>
          <p:nvPr/>
        </p:nvSpPr>
        <p:spPr>
          <a:xfrm>
            <a:off x="870309" y="464944"/>
            <a:ext cx="370168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F0305D3-A5C8-4C79-39AF-DCBCE17158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Pipeline ETL et stockage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259B97F-4F5E-47B0-94D8-66945AD8D8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AA05F85F-BE71-F8E7-614E-9C47A1404F9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5DA944-25AD-D94D-C28A-D65FC96EE02B}"/>
              </a:ext>
            </a:extLst>
          </p:cNvPr>
          <p:cNvSpPr txBox="1"/>
          <p:nvPr/>
        </p:nvSpPr>
        <p:spPr>
          <a:xfrm>
            <a:off x="384035" y="584699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des données et anonymisation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BCC6D0-9FD7-6F20-E2A5-D4418874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4" y="1150629"/>
            <a:ext cx="7972028" cy="3598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A11BF4-547A-A2E1-B94C-D246F43B1C30}"/>
              </a:ext>
            </a:extLst>
          </p:cNvPr>
          <p:cNvSpPr/>
          <p:nvPr/>
        </p:nvSpPr>
        <p:spPr>
          <a:xfrm>
            <a:off x="1973943" y="4114800"/>
            <a:ext cx="3207657" cy="5195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B294120-E90A-4854-8630-442CE22E51AE}"/>
              </a:ext>
            </a:extLst>
          </p:cNvPr>
          <p:cNvCxnSpPr/>
          <p:nvPr/>
        </p:nvCxnSpPr>
        <p:spPr>
          <a:xfrm flipV="1">
            <a:off x="2307771" y="3672114"/>
            <a:ext cx="435429" cy="44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746BC8E-F8FA-0B65-6A43-CB8E8726E160}"/>
              </a:ext>
            </a:extLst>
          </p:cNvPr>
          <p:cNvSpPr txBox="1"/>
          <p:nvPr/>
        </p:nvSpPr>
        <p:spPr>
          <a:xfrm>
            <a:off x="2120666" y="3386721"/>
            <a:ext cx="2139277" cy="33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Étape d’anonymisation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91A519A-B88B-E970-C7F5-4A98F2FF25D7}"/>
              </a:ext>
            </a:extLst>
          </p:cNvPr>
          <p:cNvCxnSpPr/>
          <p:nvPr/>
        </p:nvCxnSpPr>
        <p:spPr>
          <a:xfrm flipV="1">
            <a:off x="3976914" y="3577771"/>
            <a:ext cx="1255486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86E4FE9-C687-2901-18B0-8FC1897280D2}"/>
              </a:ext>
            </a:extLst>
          </p:cNvPr>
          <p:cNvSpPr txBox="1"/>
          <p:nvPr/>
        </p:nvSpPr>
        <p:spPr>
          <a:xfrm>
            <a:off x="4884058" y="3288082"/>
            <a:ext cx="1232134" cy="33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Alerting</a:t>
            </a:r>
          </a:p>
        </p:txBody>
      </p:sp>
    </p:spTree>
    <p:extLst>
      <p:ext uri="{BB962C8B-B14F-4D97-AF65-F5344CB8AC3E}">
        <p14:creationId xmlns:p14="http://schemas.microsoft.com/office/powerpoint/2010/main" val="32207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44FEEF5-EC02-1DEE-A6E8-CB28B984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7F4548B-C0C1-9124-2DDF-FB110B52A179}"/>
              </a:ext>
            </a:extLst>
          </p:cNvPr>
          <p:cNvSpPr/>
          <p:nvPr/>
        </p:nvSpPr>
        <p:spPr>
          <a:xfrm>
            <a:off x="870309" y="464944"/>
            <a:ext cx="370168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1F53151-E6CD-3958-4677-C18D207795B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Pipeline ETL et stockage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5B2C09-EB47-6C5B-6CF8-E2B9BE3E1B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C41CD27D-2FBD-3683-2A8B-C2193E20A5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1CD49A3-960C-9482-D982-1583B7066252}"/>
              </a:ext>
            </a:extLst>
          </p:cNvPr>
          <p:cNvSpPr txBox="1"/>
          <p:nvPr/>
        </p:nvSpPr>
        <p:spPr>
          <a:xfrm>
            <a:off x="382278" y="584699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Traitement des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B5E50-034B-4902-DE55-EE2E83513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4" y="1168080"/>
            <a:ext cx="7455249" cy="3357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9E50E1-6632-180F-794F-2A625E52819E}"/>
              </a:ext>
            </a:extLst>
          </p:cNvPr>
          <p:cNvSpPr/>
          <p:nvPr/>
        </p:nvSpPr>
        <p:spPr>
          <a:xfrm>
            <a:off x="1727201" y="3560988"/>
            <a:ext cx="3185885" cy="7190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90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B2BDDB4-FD1C-F3AA-714E-9ED9B8D8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EEBF5C5-E1C3-6EA3-4BD7-2C3F7F400508}"/>
              </a:ext>
            </a:extLst>
          </p:cNvPr>
          <p:cNvSpPr/>
          <p:nvPr/>
        </p:nvSpPr>
        <p:spPr>
          <a:xfrm>
            <a:off x="870309" y="464944"/>
            <a:ext cx="370168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12E85B2-B494-B91A-7882-2512AC4E4D5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Pipeline ETL et stockage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882F8A6-EF85-F322-2750-492FD60D39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C8067647-4030-13F0-2EE1-5F00D0A621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7F9D918-3D1F-8FD9-D7E4-691FC69F2B65}"/>
              </a:ext>
            </a:extLst>
          </p:cNvPr>
          <p:cNvSpPr txBox="1"/>
          <p:nvPr/>
        </p:nvSpPr>
        <p:spPr>
          <a:xfrm>
            <a:off x="382278" y="571251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Stockage des 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8C58F3A-C023-8C8F-FB34-835A7E38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4" y="1121218"/>
            <a:ext cx="7663386" cy="34508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E91316-6078-D232-3FE8-66540A5253D4}"/>
              </a:ext>
            </a:extLst>
          </p:cNvPr>
          <p:cNvSpPr/>
          <p:nvPr/>
        </p:nvSpPr>
        <p:spPr>
          <a:xfrm>
            <a:off x="5006785" y="3649341"/>
            <a:ext cx="950686" cy="86679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5385490-C0B4-2C67-CE33-06D106DCD07A}"/>
              </a:ext>
            </a:extLst>
          </p:cNvPr>
          <p:cNvCxnSpPr>
            <a:cxnSpLocks/>
          </p:cNvCxnSpPr>
          <p:nvPr/>
        </p:nvCxnSpPr>
        <p:spPr>
          <a:xfrm flipH="1" flipV="1">
            <a:off x="6396589" y="3439376"/>
            <a:ext cx="715702" cy="36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557D446-54DE-DB95-2938-7467F3E87179}"/>
              </a:ext>
            </a:extLst>
          </p:cNvPr>
          <p:cNvSpPr txBox="1"/>
          <p:nvPr/>
        </p:nvSpPr>
        <p:spPr>
          <a:xfrm>
            <a:off x="5623087" y="3191958"/>
            <a:ext cx="123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Alerting</a:t>
            </a:r>
          </a:p>
        </p:txBody>
      </p:sp>
    </p:spTree>
    <p:extLst>
      <p:ext uri="{BB962C8B-B14F-4D97-AF65-F5344CB8AC3E}">
        <p14:creationId xmlns:p14="http://schemas.microsoft.com/office/powerpoint/2010/main" val="3449592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CA48F82-D7C4-3335-49F8-793C5556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8623C181-9F44-8418-EB0C-77D1D0BAAFF7}"/>
              </a:ext>
            </a:extLst>
          </p:cNvPr>
          <p:cNvSpPr/>
          <p:nvPr/>
        </p:nvSpPr>
        <p:spPr>
          <a:xfrm>
            <a:off x="870309" y="464944"/>
            <a:ext cx="370168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BC86185-8D28-7447-726D-3C011520AF0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Pipeline ETL et stockage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827FAED-440E-6E9A-1E1D-42F32A778E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77194FC7-AB65-02B2-DDDF-B7044CE04A5D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53A9E83-4234-A680-F95F-CF845A90A0F8}"/>
              </a:ext>
            </a:extLst>
          </p:cNvPr>
          <p:cNvSpPr txBox="1"/>
          <p:nvPr/>
        </p:nvSpPr>
        <p:spPr>
          <a:xfrm>
            <a:off x="382278" y="571251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</a:t>
            </a:r>
            <a:r>
              <a:rPr lang="fr-FR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alerting</a:t>
            </a:r>
            <a:endParaRPr lang="fr-FR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C14414C-6D3B-EED3-79EE-D0F964D8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520" y="1116354"/>
            <a:ext cx="3719423" cy="35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76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84CAC8-6A45-F01C-768A-B5D4EA2B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A7F2A9AF-19D9-1ABB-1E4F-DA79A337C6F6}"/>
              </a:ext>
            </a:extLst>
          </p:cNvPr>
          <p:cNvSpPr/>
          <p:nvPr/>
        </p:nvSpPr>
        <p:spPr>
          <a:xfrm flipV="1">
            <a:off x="827983" y="2471051"/>
            <a:ext cx="4244759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58C68E9-7A05-E15A-FE60-5CA0EF3A744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2685" y="1733773"/>
            <a:ext cx="8103729" cy="75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Analyse des avis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61B9FD2-3E74-FEB7-AC55-DBDE66AE17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79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4A5172C-4C37-EB11-B543-7E3C9D5D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25BC6B3-4ED7-0BFE-0070-7B1CB3AFFAAB}"/>
              </a:ext>
            </a:extLst>
          </p:cNvPr>
          <p:cNvSpPr/>
          <p:nvPr/>
        </p:nvSpPr>
        <p:spPr>
          <a:xfrm>
            <a:off x="5136738" y="2376840"/>
            <a:ext cx="2991913" cy="10156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0FA93D3-AD47-5BC1-697E-04075219331D}"/>
              </a:ext>
            </a:extLst>
          </p:cNvPr>
          <p:cNvSpPr/>
          <p:nvPr/>
        </p:nvSpPr>
        <p:spPr>
          <a:xfrm>
            <a:off x="870309" y="493972"/>
            <a:ext cx="246797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A06BB4-DAC9-C4B7-8ECE-9633737467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des avis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C24E811-3A5E-D1C7-7751-2929A00020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3C20BCE-DCF5-DEB1-42CA-C5250AE25E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0FBA783-2620-B044-7F4B-A5DBEABB4E97}"/>
              </a:ext>
            </a:extLst>
          </p:cNvPr>
          <p:cNvCxnSpPr/>
          <p:nvPr/>
        </p:nvCxnSpPr>
        <p:spPr>
          <a:xfrm>
            <a:off x="283434" y="2906442"/>
            <a:ext cx="119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B592B52-514D-5CD2-D168-2E0F1DCF9198}"/>
              </a:ext>
            </a:extLst>
          </p:cNvPr>
          <p:cNvSpPr txBox="1"/>
          <p:nvPr/>
        </p:nvSpPr>
        <p:spPr>
          <a:xfrm>
            <a:off x="280019" y="2665829"/>
            <a:ext cx="1456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Snowflake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9F21F2-3B7F-614C-25DE-22B58FD13A75}"/>
              </a:ext>
            </a:extLst>
          </p:cNvPr>
          <p:cNvSpPr/>
          <p:nvPr/>
        </p:nvSpPr>
        <p:spPr>
          <a:xfrm>
            <a:off x="1509758" y="2388830"/>
            <a:ext cx="2991913" cy="10156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E6705CD-5416-6E9D-30C1-92A35E224CE0}"/>
              </a:ext>
            </a:extLst>
          </p:cNvPr>
          <p:cNvSpPr txBox="1"/>
          <p:nvPr/>
        </p:nvSpPr>
        <p:spPr>
          <a:xfrm>
            <a:off x="384035" y="555973"/>
            <a:ext cx="414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Algorithmes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1268AED-FCC7-587A-B087-CABA7A9E03A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501671" y="2896661"/>
            <a:ext cx="615568" cy="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1A09F019-6756-0651-C200-6C62383E06D6}"/>
              </a:ext>
            </a:extLst>
          </p:cNvPr>
          <p:cNvSpPr txBox="1"/>
          <p:nvPr/>
        </p:nvSpPr>
        <p:spPr>
          <a:xfrm>
            <a:off x="5136738" y="2052511"/>
            <a:ext cx="2991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AA5447A-C1A7-419A-48D5-ABA6931CC2F4}"/>
              </a:ext>
            </a:extLst>
          </p:cNvPr>
          <p:cNvSpPr txBox="1"/>
          <p:nvPr/>
        </p:nvSpPr>
        <p:spPr>
          <a:xfrm>
            <a:off x="2186806" y="2082345"/>
            <a:ext cx="166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Pondération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0BCBBF2-D0CA-D4A9-C15D-40EB723C196F}"/>
              </a:ext>
            </a:extLst>
          </p:cNvPr>
          <p:cNvSpPr txBox="1"/>
          <p:nvPr/>
        </p:nvSpPr>
        <p:spPr>
          <a:xfrm>
            <a:off x="2186806" y="2388830"/>
            <a:ext cx="201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Longueur du texte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 Sentiment (VADER)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Présence d’une image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 Note extrême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Achat vérifié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230E35-5F6D-C5BF-9CE0-54685A1EFA98}"/>
              </a:ext>
            </a:extLst>
          </p:cNvPr>
          <p:cNvSpPr txBox="1"/>
          <p:nvPr/>
        </p:nvSpPr>
        <p:spPr>
          <a:xfrm>
            <a:off x="5136738" y="2409943"/>
            <a:ext cx="2991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Qualité ou satisfaction du produit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Défaut du produit ou article endommagé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Problème de livraison ou retard d'expédition</a:t>
            </a:r>
          </a:p>
          <a:p>
            <a:pPr>
              <a:buClr>
                <a:srgbClr val="002060"/>
              </a:buClr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client ou assistance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D92A06-768E-4527-8BDE-281FB15A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20" y="1706012"/>
            <a:ext cx="857489" cy="85748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3974DE7-9241-6F88-A2B0-8A66AE043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706" y="1721746"/>
            <a:ext cx="857489" cy="8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9650325-D0F1-DAE6-D75F-EE8F6F77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5332E44-E88D-8B52-1CDF-8923630613C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Introduction</a:t>
            </a:r>
            <a:endParaRPr sz="45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A221F4FC-0735-A085-E35E-8F8283A0E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85B00054-1755-8345-C73C-314D154E9703}"/>
              </a:ext>
            </a:extLst>
          </p:cNvPr>
          <p:cNvSpPr/>
          <p:nvPr/>
        </p:nvSpPr>
        <p:spPr>
          <a:xfrm>
            <a:off x="1040272" y="2398542"/>
            <a:ext cx="3461390" cy="75898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899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025BD23-BEF8-7D55-53CB-636CE09F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C8460B5-D8EA-9D26-2872-7D2CD7B0C440}"/>
              </a:ext>
            </a:extLst>
          </p:cNvPr>
          <p:cNvSpPr/>
          <p:nvPr/>
        </p:nvSpPr>
        <p:spPr>
          <a:xfrm>
            <a:off x="870309" y="493972"/>
            <a:ext cx="246797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54A991F-6D10-A725-863F-59D83AFABC1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des avis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BBB7B9A-5159-948E-B083-42A62AF6FD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6EBD2EC-34B8-6768-8170-C7AF005AF33A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418AA2-3833-2B8D-9AA3-035DEBF6F10F}"/>
              </a:ext>
            </a:extLst>
          </p:cNvPr>
          <p:cNvSpPr txBox="1"/>
          <p:nvPr/>
        </p:nvSpPr>
        <p:spPr>
          <a:xfrm>
            <a:off x="386020" y="571251"/>
            <a:ext cx="3336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choix du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B47D0D-8A6A-B93F-81BE-9678981D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9" y="1171157"/>
            <a:ext cx="3021975" cy="19002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432444-4CCF-A23A-35E6-7011EE8B8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592" y="1082503"/>
            <a:ext cx="3235379" cy="198373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A98D0F0-4319-9AD6-D66F-8E1BCFB03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89" y="3194596"/>
            <a:ext cx="598253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7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AA4DD25-2B8B-8B56-56B3-896B3344B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D2D83EE-4872-F7B3-DFEF-CE62C9230923}"/>
              </a:ext>
            </a:extLst>
          </p:cNvPr>
          <p:cNvSpPr/>
          <p:nvPr/>
        </p:nvSpPr>
        <p:spPr>
          <a:xfrm>
            <a:off x="870309" y="493972"/>
            <a:ext cx="246797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14D01FA-C992-769B-74B4-39F9400AB6A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des avis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6E47F63-FF31-3B24-F69C-060812FE0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B887973-EA1A-78AF-9826-1E3C23C70444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E5A6C9-7AA4-8434-5D8D-48134841D209}"/>
              </a:ext>
            </a:extLst>
          </p:cNvPr>
          <p:cNvSpPr txBox="1"/>
          <p:nvPr/>
        </p:nvSpPr>
        <p:spPr>
          <a:xfrm>
            <a:off x="384035" y="614577"/>
            <a:ext cx="393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</a:t>
            </a:r>
            <a:endParaRPr lang="fr-F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9685DC-62C6-4B46-BD07-1A9BF6F2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87" y="668659"/>
            <a:ext cx="5115242" cy="22129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F1BB41-F5F0-0DDD-9D67-C36196ED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0" y="3268563"/>
            <a:ext cx="4370972" cy="1415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100186F-CBF7-3DE4-17D5-32CBE220D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609" y="3268563"/>
            <a:ext cx="4408363" cy="15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06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6CE4D872-B44B-F76E-D9BF-5995DA5C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C00A229-A9BF-E9C3-214A-2DD0DC0EDB1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2685" y="1733773"/>
            <a:ext cx="8103729" cy="75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Tests et validation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2BF71D98-0827-D53F-77A5-6B295DB9F5B1}"/>
              </a:ext>
            </a:extLst>
          </p:cNvPr>
          <p:cNvSpPr/>
          <p:nvPr/>
        </p:nvSpPr>
        <p:spPr>
          <a:xfrm flipV="1">
            <a:off x="842497" y="2471050"/>
            <a:ext cx="4738246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3DB049D-0FE3-2101-4284-8C36712AA2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078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A7EEE4AA-0F1C-1152-85FE-CD11D3E1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E9AD35-E0BD-ED43-9E7D-C68547AA66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2FAE28-DBFB-8847-EC51-4F769D3748C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E0B64E1-2D61-4973-B83F-C3BE6A4813EE}"/>
              </a:ext>
            </a:extLst>
          </p:cNvPr>
          <p:cNvSpPr/>
          <p:nvPr/>
        </p:nvSpPr>
        <p:spPr>
          <a:xfrm flipV="1">
            <a:off x="870309" y="510662"/>
            <a:ext cx="2685691" cy="4841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751E78-F0EF-EF6E-7B56-201420A980D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Tests et validation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288BE09-3988-E88F-AB0A-09F86F23F6EE}"/>
              </a:ext>
            </a:extLst>
          </p:cNvPr>
          <p:cNvGraphicFramePr>
            <a:graphicFrameLocks noGrp="1"/>
          </p:cNvGraphicFramePr>
          <p:nvPr/>
        </p:nvGraphicFramePr>
        <p:xfrm>
          <a:off x="499351" y="767133"/>
          <a:ext cx="7874002" cy="34575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5145">
                  <a:extLst>
                    <a:ext uri="{9D8B030D-6E8A-4147-A177-3AD203B41FA5}">
                      <a16:colId xmlns:a16="http://schemas.microsoft.com/office/drawing/2014/main" val="2201064911"/>
                    </a:ext>
                  </a:extLst>
                </a:gridCol>
                <a:gridCol w="5188857">
                  <a:extLst>
                    <a:ext uri="{9D8B030D-6E8A-4147-A177-3AD203B41FA5}">
                      <a16:colId xmlns:a16="http://schemas.microsoft.com/office/drawing/2014/main" val="865669048"/>
                    </a:ext>
                  </a:extLst>
                </a:gridCol>
              </a:tblGrid>
              <a:tr h="381275">
                <a:tc>
                  <a:txBody>
                    <a:bodyPr/>
                    <a:lstStyle/>
                    <a:p>
                      <a:r>
                        <a:rPr lang="fr-FR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794660"/>
                  </a:ext>
                </a:extLst>
              </a:tr>
              <a:tr h="3812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Tests unitaires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Test des fonctions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23168"/>
                  </a:ext>
                </a:extLst>
              </a:tr>
              <a:tr h="209962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Tests de qualité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Connexion aux bases de données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Description non nulle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Rating entre 1 à 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Test prix &gt; 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Présence de doublons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Test champs requis (</a:t>
                      </a:r>
                      <a:r>
                        <a:rPr lang="fr-FR" sz="1600" b="0" i="0" u="none" strike="noStrike" cap="none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review_id</a:t>
                      </a: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fr-FR" sz="1600" b="0" i="0" u="none" strike="noStrike" cap="none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rating,buyer_id</a:t>
                      </a: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Type de données cohérents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0307"/>
                  </a:ext>
                </a:extLst>
              </a:tr>
              <a:tr h="59541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Tests fonctionnels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Arial"/>
                      </a:pPr>
                      <a:r>
                        <a:rPr lang="fr-FR" sz="1600" b="0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Exécution du code pour voir la performance et les coûts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5615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155067DB-1BB6-4411-F45D-CD4CFB02F808}"/>
              </a:ext>
            </a:extLst>
          </p:cNvPr>
          <p:cNvSpPr txBox="1"/>
          <p:nvPr/>
        </p:nvSpPr>
        <p:spPr>
          <a:xfrm>
            <a:off x="0" y="443278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Tous les tests ont été validés : approuvé pour une mise en production</a:t>
            </a:r>
          </a:p>
        </p:txBody>
      </p:sp>
    </p:spTree>
    <p:extLst>
      <p:ext uri="{BB962C8B-B14F-4D97-AF65-F5344CB8AC3E}">
        <p14:creationId xmlns:p14="http://schemas.microsoft.com/office/powerpoint/2010/main" val="348331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25E0D67-3C4B-8CFC-418A-D74C4047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49AC6D0-FFD8-3D06-0BD4-57E918978FAE}"/>
              </a:ext>
            </a:extLst>
          </p:cNvPr>
          <p:cNvSpPr/>
          <p:nvPr/>
        </p:nvSpPr>
        <p:spPr>
          <a:xfrm flipV="1">
            <a:off x="1131712" y="2433233"/>
            <a:ext cx="2556885" cy="50495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65E19FA-61FE-8CF4-6DE8-B24DC7586B3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Conclusion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581B2FBE-5B70-159F-24A5-412C80000A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851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06ECC40-522C-6E01-D7E4-3EBCCDEE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E8C9A70-6AA1-B61E-4EE7-1300111F8831}"/>
              </a:ext>
            </a:extLst>
          </p:cNvPr>
          <p:cNvSpPr/>
          <p:nvPr/>
        </p:nvSpPr>
        <p:spPr>
          <a:xfrm flipV="1">
            <a:off x="870310" y="503629"/>
            <a:ext cx="1387556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E7ACBEB-48D4-A356-A204-5CC00A20F5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Conclusion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BB35FF7-35A8-D115-2CBB-871CCAD24C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485DBDC-3B5D-5B6F-5E9E-6381D6434E2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C9B85A-7388-C623-ACA0-13C49F795E15}"/>
              </a:ext>
            </a:extLst>
          </p:cNvPr>
          <p:cNvSpPr txBox="1"/>
          <p:nvPr/>
        </p:nvSpPr>
        <p:spPr>
          <a:xfrm>
            <a:off x="1402018" y="1950043"/>
            <a:ext cx="678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analytique prête à la mise en production</a:t>
            </a:r>
          </a:p>
        </p:txBody>
      </p:sp>
    </p:spTree>
    <p:extLst>
      <p:ext uri="{BB962C8B-B14F-4D97-AF65-F5344CB8AC3E}">
        <p14:creationId xmlns:p14="http://schemas.microsoft.com/office/powerpoint/2010/main" val="1838386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84CCACF-C548-A4C1-141C-CA796564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>
            <a:extLst>
              <a:ext uri="{FF2B5EF4-FFF2-40B4-BE49-F238E27FC236}">
                <a16:creationId xmlns:a16="http://schemas.microsoft.com/office/drawing/2014/main" id="{AB8BD1DE-E06C-9540-3AA4-3E3CA6B099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7"/>
            <a:ext cx="5315100" cy="1142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Merci !</a:t>
            </a:r>
            <a:endParaRPr sz="60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111" name="Google Shape;111;p19">
            <a:extLst>
              <a:ext uri="{FF2B5EF4-FFF2-40B4-BE49-F238E27FC236}">
                <a16:creationId xmlns:a16="http://schemas.microsoft.com/office/drawing/2014/main" id="{A3D31D61-4ED7-EF21-2F08-339C46B21C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E3A8B08-CB16-6313-39F1-FCDF14E14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5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BD0DDF8-3FF6-BC7F-ECE2-FE9969FF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33FFFE1-6EF2-EE31-553D-B6998730BA3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9842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Introduction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41CD1705-32AA-4100-0BE2-2180CAA3498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51872" y="3999574"/>
            <a:ext cx="2336714" cy="34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E-commerce et marketplace</a:t>
            </a:r>
            <a:endParaRPr sz="14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F3895AE-DC28-A69F-23F1-1C1EB7C676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0449A64-0D8E-841E-6A98-B6073BFAE239}"/>
              </a:ext>
            </a:extLst>
          </p:cNvPr>
          <p:cNvSpPr/>
          <p:nvPr/>
        </p:nvSpPr>
        <p:spPr>
          <a:xfrm>
            <a:off x="870309" y="438274"/>
            <a:ext cx="1842411" cy="4954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5907DFD9-CEE2-ABBB-EC31-94638272F36A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4A85F3AB-D217-689A-E992-D9A8B9E19C3F}"/>
              </a:ext>
            </a:extLst>
          </p:cNvPr>
          <p:cNvSpPr txBox="1">
            <a:spLocks/>
          </p:cNvSpPr>
          <p:nvPr/>
        </p:nvSpPr>
        <p:spPr>
          <a:xfrm>
            <a:off x="0" y="3285515"/>
            <a:ext cx="9144000" cy="41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Acteur influent dans le e-commerce et le cloud computing.</a:t>
            </a:r>
            <a:b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</a:br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2CC37ED9-958A-62DE-846A-A99429AAA6C7}"/>
              </a:ext>
            </a:extLst>
          </p:cNvPr>
          <p:cNvSpPr txBox="1">
            <a:spLocks/>
          </p:cNvSpPr>
          <p:nvPr/>
        </p:nvSpPr>
        <p:spPr>
          <a:xfrm>
            <a:off x="2844931" y="4000980"/>
            <a:ext cx="1959338" cy="349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Cloud Computing AWS</a:t>
            </a:r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6082840C-2ED9-18C5-7A69-EE7DD44CB1CE}"/>
              </a:ext>
            </a:extLst>
          </p:cNvPr>
          <p:cNvSpPr txBox="1">
            <a:spLocks/>
          </p:cNvSpPr>
          <p:nvPr/>
        </p:nvSpPr>
        <p:spPr>
          <a:xfrm>
            <a:off x="4860614" y="3996984"/>
            <a:ext cx="2298794" cy="3458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Streaming et divertissement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07E4644F-B50B-36C3-A372-2A10D9B0971C}"/>
              </a:ext>
            </a:extLst>
          </p:cNvPr>
          <p:cNvSpPr txBox="1">
            <a:spLocks/>
          </p:cNvSpPr>
          <p:nvPr/>
        </p:nvSpPr>
        <p:spPr>
          <a:xfrm>
            <a:off x="7215753" y="3996984"/>
            <a:ext cx="1478858" cy="339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Objets connectés</a:t>
            </a:r>
          </a:p>
        </p:txBody>
      </p:sp>
      <p:sp>
        <p:nvSpPr>
          <p:cNvPr id="19" name="Google Shape;69;p15">
            <a:extLst>
              <a:ext uri="{FF2B5EF4-FFF2-40B4-BE49-F238E27FC236}">
                <a16:creationId xmlns:a16="http://schemas.microsoft.com/office/drawing/2014/main" id="{A7DD359E-E9AA-930C-924C-DB384D5FDFD9}"/>
              </a:ext>
            </a:extLst>
          </p:cNvPr>
          <p:cNvSpPr txBox="1">
            <a:spLocks/>
          </p:cNvSpPr>
          <p:nvPr/>
        </p:nvSpPr>
        <p:spPr>
          <a:xfrm>
            <a:off x="6676558" y="4432010"/>
            <a:ext cx="2019125" cy="3349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Logistique et transport</a:t>
            </a:r>
          </a:p>
        </p:txBody>
      </p:sp>
      <p:sp>
        <p:nvSpPr>
          <p:cNvPr id="21" name="Google Shape;69;p15">
            <a:extLst>
              <a:ext uri="{FF2B5EF4-FFF2-40B4-BE49-F238E27FC236}">
                <a16:creationId xmlns:a16="http://schemas.microsoft.com/office/drawing/2014/main" id="{B6698D26-D693-B53E-A8A8-09CEC9CBF347}"/>
              </a:ext>
            </a:extLst>
          </p:cNvPr>
          <p:cNvSpPr txBox="1">
            <a:spLocks/>
          </p:cNvSpPr>
          <p:nvPr/>
        </p:nvSpPr>
        <p:spPr>
          <a:xfrm>
            <a:off x="3622602" y="4431378"/>
            <a:ext cx="3004242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Publicité et services aux entreprises</a:t>
            </a:r>
          </a:p>
        </p:txBody>
      </p:sp>
      <p:sp>
        <p:nvSpPr>
          <p:cNvPr id="23" name="Google Shape;69;p15">
            <a:extLst>
              <a:ext uri="{FF2B5EF4-FFF2-40B4-BE49-F238E27FC236}">
                <a16:creationId xmlns:a16="http://schemas.microsoft.com/office/drawing/2014/main" id="{A84B36B0-DCFC-F82F-CE93-1598FDC858B4}"/>
              </a:ext>
            </a:extLst>
          </p:cNvPr>
          <p:cNvSpPr txBox="1">
            <a:spLocks/>
          </p:cNvSpPr>
          <p:nvPr/>
        </p:nvSpPr>
        <p:spPr>
          <a:xfrm>
            <a:off x="451872" y="4432575"/>
            <a:ext cx="3121016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Santé et autres initiatives émergents</a:t>
            </a:r>
          </a:p>
        </p:txBody>
      </p:sp>
      <p:pic>
        <p:nvPicPr>
          <p:cNvPr id="1028" name="Picture 4" descr="Amazon dévoile un robot humanoïde qui pourrait bientôt frapper à votre  porte !">
            <a:extLst>
              <a:ext uri="{FF2B5EF4-FFF2-40B4-BE49-F238E27FC236}">
                <a16:creationId xmlns:a16="http://schemas.microsoft.com/office/drawing/2014/main" id="{E47AC099-17C6-57AC-6C3C-6D5496AF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14" y="865232"/>
            <a:ext cx="4107886" cy="23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1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24BD7C2-7E7A-6606-DF8C-26274654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E74BDD9-89E1-7B4A-1F02-AE2A59B5B6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6230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2E18E01-E7F9-F959-4499-474340621C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70C1471-198B-069F-513A-6B2F93C2591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6FCC900F-C0CD-79ED-06C5-1F5FC8677073}"/>
              </a:ext>
            </a:extLst>
          </p:cNvPr>
          <p:cNvSpPr/>
          <p:nvPr/>
        </p:nvSpPr>
        <p:spPr>
          <a:xfrm>
            <a:off x="870309" y="438274"/>
            <a:ext cx="2549899" cy="7239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92114C-9DC5-4EA3-A6FD-FE3440B0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34" y="250320"/>
            <a:ext cx="3037617" cy="46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74B9C5F7-DE9C-A314-4F94-2DF56087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1FB858E7-EDC4-58C8-9625-F47376D5C0A5}"/>
              </a:ext>
            </a:extLst>
          </p:cNvPr>
          <p:cNvSpPr/>
          <p:nvPr/>
        </p:nvSpPr>
        <p:spPr>
          <a:xfrm flipV="1">
            <a:off x="837797" y="2461258"/>
            <a:ext cx="7457117" cy="5334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95A891C-B11B-0BE7-BDC7-93EAF23246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46357" y="1702750"/>
            <a:ext cx="7858800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Analyse stratégique SWOT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71C210E3-BB92-B68A-42EF-1BDE04DF1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6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B9C3DC9-829F-955F-F534-1B075C91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281A4194-130E-CAB9-A5CB-2E56C4B7EA42}"/>
              </a:ext>
            </a:extLst>
          </p:cNvPr>
          <p:cNvSpPr/>
          <p:nvPr/>
        </p:nvSpPr>
        <p:spPr>
          <a:xfrm>
            <a:off x="870308" y="463044"/>
            <a:ext cx="4046349" cy="476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F0305D3-A5C8-4C79-39AF-DCBCE17158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stratégique SWOT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259B97F-4F5E-47B0-94D8-66945AD8D8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6798A-C093-88AD-2CDD-F2517B252311}"/>
              </a:ext>
            </a:extLst>
          </p:cNvPr>
          <p:cNvCxnSpPr>
            <a:cxnSpLocks/>
          </p:cNvCxnSpPr>
          <p:nvPr/>
        </p:nvCxnSpPr>
        <p:spPr>
          <a:xfrm>
            <a:off x="4572000" y="627660"/>
            <a:ext cx="0" cy="4195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368E6E-E113-5BB3-FED0-20712C007375}"/>
              </a:ext>
            </a:extLst>
          </p:cNvPr>
          <p:cNvCxnSpPr>
            <a:cxnSpLocks/>
          </p:cNvCxnSpPr>
          <p:nvPr/>
        </p:nvCxnSpPr>
        <p:spPr>
          <a:xfrm>
            <a:off x="168812" y="2584091"/>
            <a:ext cx="8862646" cy="3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AA05F85F-BE71-F8E7-614E-9C47A1404F9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8E2EAB-DFFE-BA88-2EB2-0CF4064D9614}"/>
              </a:ext>
            </a:extLst>
          </p:cNvPr>
          <p:cNvSpPr txBox="1"/>
          <p:nvPr/>
        </p:nvSpPr>
        <p:spPr>
          <a:xfrm>
            <a:off x="575989" y="1093472"/>
            <a:ext cx="4067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mondiale (Interband).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 logistique performant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dominante dans le e-commerce et cloud computing.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base de clientèle fidèle.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5DA944-25AD-D94D-C28A-D65FC96EE02B}"/>
              </a:ext>
            </a:extLst>
          </p:cNvPr>
          <p:cNvSpPr txBox="1"/>
          <p:nvPr/>
        </p:nvSpPr>
        <p:spPr>
          <a:xfrm>
            <a:off x="4764510" y="1093472"/>
            <a:ext cx="414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Dépendance aux vendeurs tiers.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Problèmes juridiques.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Délai de livraison important dans certaines zones rurales.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 aux cyberattaques.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1E270C-4CE5-0951-E566-1358FC490AA5}"/>
              </a:ext>
            </a:extLst>
          </p:cNvPr>
          <p:cNvSpPr txBox="1"/>
          <p:nvPr/>
        </p:nvSpPr>
        <p:spPr>
          <a:xfrm>
            <a:off x="-1" y="73410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476944A-C880-B48B-CE1F-94D96C260ACD}"/>
              </a:ext>
            </a:extLst>
          </p:cNvPr>
          <p:cNvSpPr txBox="1"/>
          <p:nvPr/>
        </p:nvSpPr>
        <p:spPr>
          <a:xfrm>
            <a:off x="4552198" y="72062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Faiblesses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656E7A2-BA92-CDD4-0484-FADA2309B88C}"/>
              </a:ext>
            </a:extLst>
          </p:cNvPr>
          <p:cNvSpPr txBox="1"/>
          <p:nvPr/>
        </p:nvSpPr>
        <p:spPr>
          <a:xfrm>
            <a:off x="5738" y="2674942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Opportunités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018B9A-C297-9D18-B59E-A6EA6E0E6520}"/>
              </a:ext>
            </a:extLst>
          </p:cNvPr>
          <p:cNvSpPr txBox="1"/>
          <p:nvPr/>
        </p:nvSpPr>
        <p:spPr>
          <a:xfrm>
            <a:off x="4580334" y="2695520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C722EA3-1AD1-A62E-73F4-BB5522F5BAFC}"/>
              </a:ext>
            </a:extLst>
          </p:cNvPr>
          <p:cNvSpPr txBox="1"/>
          <p:nvPr/>
        </p:nvSpPr>
        <p:spPr>
          <a:xfrm>
            <a:off x="584318" y="3219108"/>
            <a:ext cx="3987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Croissance continue dans les marchés émergeants.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Valorisation des retours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durable et innovation logistique.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9BF5547-2666-2855-E2A9-66EC8C30D06B}"/>
              </a:ext>
            </a:extLst>
          </p:cNvPr>
          <p:cNvSpPr txBox="1"/>
          <p:nvPr/>
        </p:nvSpPr>
        <p:spPr>
          <a:xfrm>
            <a:off x="4778578" y="3289976"/>
            <a:ext cx="4359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Marché très concurrentiel.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Pression réglementaire.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Multiplication des cyberattaques.</a:t>
            </a:r>
          </a:p>
        </p:txBody>
      </p:sp>
    </p:spTree>
    <p:extLst>
      <p:ext uri="{BB962C8B-B14F-4D97-AF65-F5344CB8AC3E}">
        <p14:creationId xmlns:p14="http://schemas.microsoft.com/office/powerpoint/2010/main" val="221288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84CAC8-6A45-F01C-768A-B5D4EA2B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A7F2A9AF-19D9-1ABB-1E4F-DA79A337C6F6}"/>
              </a:ext>
            </a:extLst>
          </p:cNvPr>
          <p:cNvSpPr/>
          <p:nvPr/>
        </p:nvSpPr>
        <p:spPr>
          <a:xfrm flipV="1">
            <a:off x="827983" y="2471053"/>
            <a:ext cx="721170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58C68E9-7A05-E15A-FE60-5CA0EF3A744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2685" y="1733773"/>
            <a:ext cx="8103729" cy="75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Design Thinking - Personas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61B9FD2-3E74-FEB7-AC55-DBDE66AE17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664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1490</Words>
  <Application>Microsoft Office PowerPoint</Application>
  <PresentationFormat>Affichage à l'écran (16:9)</PresentationFormat>
  <Paragraphs>303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Wingdings</vt:lpstr>
      <vt:lpstr>Arial</vt:lpstr>
      <vt:lpstr>Aptos</vt:lpstr>
      <vt:lpstr>Times New Roman</vt:lpstr>
      <vt:lpstr>Simple Light</vt:lpstr>
      <vt:lpstr>Amazon Review Analysis</vt:lpstr>
      <vt:lpstr>Bloc 1</vt:lpstr>
      <vt:lpstr>Plan</vt:lpstr>
      <vt:lpstr>Introduction</vt:lpstr>
      <vt:lpstr>Introduction</vt:lpstr>
      <vt:lpstr>Flux de données</vt:lpstr>
      <vt:lpstr>Analyse stratégique SWOT</vt:lpstr>
      <vt:lpstr>Analyse stratégique SWOT</vt:lpstr>
      <vt:lpstr>Design Thinking - Personas</vt:lpstr>
      <vt:lpstr>Design Thinking - Personas</vt:lpstr>
      <vt:lpstr>Design Thinking – Personas  </vt:lpstr>
      <vt:lpstr>Veille technologique et réglementaire</vt:lpstr>
      <vt:lpstr>Veille technologique statique</vt:lpstr>
      <vt:lpstr>Veille réglementaire statique</vt:lpstr>
      <vt:lpstr>Veille technologique et réglementaire</vt:lpstr>
      <vt:lpstr>Cartographie des flux de données</vt:lpstr>
      <vt:lpstr>Cartographie des flux de données</vt:lpstr>
      <vt:lpstr>Prototype</vt:lpstr>
      <vt:lpstr>Prototype</vt:lpstr>
      <vt:lpstr>Prototype</vt:lpstr>
      <vt:lpstr>Prototype</vt:lpstr>
      <vt:lpstr>Prototype</vt:lpstr>
      <vt:lpstr>Synthèse</vt:lpstr>
      <vt:lpstr>Synthèse</vt:lpstr>
      <vt:lpstr>Merci !</vt:lpstr>
      <vt:lpstr>Bloc 2</vt:lpstr>
      <vt:lpstr>Plan</vt:lpstr>
      <vt:lpstr>Contexte et objectifs du projet</vt:lpstr>
      <vt:lpstr>Contexte et objectifs du projet</vt:lpstr>
      <vt:lpstr>Architecture globale</vt:lpstr>
      <vt:lpstr>Architecture globale</vt:lpstr>
      <vt:lpstr>Pipeline ETL et stockage</vt:lpstr>
      <vt:lpstr>Pipeline ETL et stockage</vt:lpstr>
      <vt:lpstr>Pipeline ETL et stockage</vt:lpstr>
      <vt:lpstr>Pipeline ETL et stockage</vt:lpstr>
      <vt:lpstr>Pipeline ETL et stockage</vt:lpstr>
      <vt:lpstr>Pipeline ETL et stockage</vt:lpstr>
      <vt:lpstr>Analyse des avis</vt:lpstr>
      <vt:lpstr>Analyse des avis</vt:lpstr>
      <vt:lpstr>Analyse des avis</vt:lpstr>
      <vt:lpstr>Analyse des avis</vt:lpstr>
      <vt:lpstr>Tests et validation</vt:lpstr>
      <vt:lpstr>Tests et validation</vt:lpstr>
      <vt:lpstr>Conclusion</vt:lpstr>
      <vt:lpstr>Conclusion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Dyhia TOUAHRI</cp:lastModifiedBy>
  <cp:revision>85</cp:revision>
  <dcterms:modified xsi:type="dcterms:W3CDTF">2025-12-13T22:35:30Z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3e49bf-5c7f-4a8a-bbbc-7213e78f5e38_Enabled">
    <vt:lpwstr>true</vt:lpwstr>
  </property>
  <property fmtid="{D5CDD505-2E9C-101B-9397-08002B2CF9AE}" pid="3" name="MSIP_Label_663e49bf-5c7f-4a8a-bbbc-7213e78f5e38_SetDate">
    <vt:lpwstr>2025-11-02T15:19:33Z</vt:lpwstr>
  </property>
  <property fmtid="{D5CDD505-2E9C-101B-9397-08002B2CF9AE}" pid="4" name="MSIP_Label_663e49bf-5c7f-4a8a-bbbc-7213e78f5e38_Method">
    <vt:lpwstr>Standard</vt:lpwstr>
  </property>
  <property fmtid="{D5CDD505-2E9C-101B-9397-08002B2CF9AE}" pid="5" name="MSIP_Label_663e49bf-5c7f-4a8a-bbbc-7213e78f5e38_Name">
    <vt:lpwstr>C2 - Information à diffusion restreinte</vt:lpwstr>
  </property>
  <property fmtid="{D5CDD505-2E9C-101B-9397-08002B2CF9AE}" pid="6" name="MSIP_Label_663e49bf-5c7f-4a8a-bbbc-7213e78f5e38_SiteId">
    <vt:lpwstr>039c67fe-49fc-42f3-a2a4-0a85eee29a7d</vt:lpwstr>
  </property>
  <property fmtid="{D5CDD505-2E9C-101B-9397-08002B2CF9AE}" pid="7" name="MSIP_Label_663e49bf-5c7f-4a8a-bbbc-7213e78f5e38_ActionId">
    <vt:lpwstr>b6ce385c-0787-42fc-aa71-7b33b4b295e4</vt:lpwstr>
  </property>
  <property fmtid="{D5CDD505-2E9C-101B-9397-08002B2CF9AE}" pid="8" name="MSIP_Label_663e49bf-5c7f-4a8a-bbbc-7213e78f5e38_ContentBits">
    <vt:lpwstr>2</vt:lpwstr>
  </property>
  <property fmtid="{D5CDD505-2E9C-101B-9397-08002B2CF9AE}" pid="9" name="MSIP_Label_663e49bf-5c7f-4a8a-bbbc-7213e78f5e38_Tag">
    <vt:lpwstr>10, 3, 0, 1</vt:lpwstr>
  </property>
  <property fmtid="{D5CDD505-2E9C-101B-9397-08002B2CF9AE}" pid="10" name="ClassificationContentMarkingFooterLocations">
    <vt:lpwstr>Simple Light:3</vt:lpwstr>
  </property>
  <property fmtid="{D5CDD505-2E9C-101B-9397-08002B2CF9AE}" pid="11" name="ClassificationContentMarkingFooterText">
    <vt:lpwstr>C2 - Interne</vt:lpwstr>
  </property>
</Properties>
</file>